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92" r:id="rId3"/>
    <p:sldId id="290" r:id="rId4"/>
    <p:sldId id="297" r:id="rId5"/>
    <p:sldId id="29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>
        <p:scale>
          <a:sx n="80" d="100"/>
          <a:sy n="80" d="100"/>
        </p:scale>
        <p:origin x="-216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7B4CD-6D61-4622-B9BF-D8DCD3F96A73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745D5-905D-4F61-B01E-C4D3BB4AC8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45D5-905D-4F61-B01E-C4D3BB4AC8E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45D5-905D-4F61-B01E-C4D3BB4AC8EE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45D5-905D-4F61-B01E-C4D3BB4AC8E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45D5-905D-4F61-B01E-C4D3BB4AC8EE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745D5-905D-4F61-B01E-C4D3BB4AC8EE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5837-7C01-4577-BE49-28201364147B}" type="datetimeFigureOut">
              <a:rPr lang="es-ES" smtClean="0"/>
              <a:pPr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58AE9-4096-41E2-A80B-956C5EB67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lisenda.ferrer@ccmaresme.cat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://www.ccmaresme.cat/" TargetMode="External"/><Relationship Id="rId5" Type="http://schemas.openxmlformats.org/officeDocument/2006/relationships/image" Target="../media/image3.emf"/><Relationship Id="rId10" Type="http://schemas.openxmlformats.org/officeDocument/2006/relationships/hyperlink" Target="mailto:olga.palacio@ccmaresme.cat" TargetMode="External"/><Relationship Id="rId4" Type="http://schemas.openxmlformats.org/officeDocument/2006/relationships/image" Target="../media/image2.emf"/><Relationship Id="rId9" Type="http://schemas.openxmlformats.org/officeDocument/2006/relationships/hyperlink" Target="mailto:olga.lorente@ccmaresme.c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949280"/>
            <a:ext cx="243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n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877272"/>
            <a:ext cx="203715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n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6672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CM2012 color"/>
          <p:cNvPicPr>
            <a:picLocks noChangeAspect="1" noChangeArrowheads="1"/>
          </p:cNvPicPr>
          <p:nvPr/>
        </p:nvPicPr>
        <p:blipFill>
          <a:blip r:embed="rId6" cstate="print"/>
          <a:srcRect l="11497" t="21199" r="11497" b="21199"/>
          <a:stretch>
            <a:fillRect/>
          </a:stretch>
        </p:blipFill>
        <p:spPr bwMode="auto">
          <a:xfrm>
            <a:off x="6333164" y="5301208"/>
            <a:ext cx="1185430" cy="56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76672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23728" y="1628800"/>
            <a:ext cx="4967287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800" b="1" dirty="0">
                <a:latin typeface="Verdana" pitchFamily="34" charset="0"/>
              </a:rPr>
              <a:t>PROGRAMA OCUPACIÓ PER A PERSONES ATURADES DE LLARGA</a:t>
            </a:r>
            <a:endParaRPr lang="es-ES" sz="2800" dirty="0">
              <a:latin typeface="Verdana" pitchFamily="34" charset="0"/>
            </a:endParaRPr>
          </a:p>
          <a:p>
            <a:r>
              <a:rPr lang="es-ES" sz="2800" b="1" dirty="0">
                <a:latin typeface="Verdana" pitchFamily="34" charset="0"/>
              </a:rPr>
              <a:t>DURADA</a:t>
            </a:r>
          </a:p>
          <a:p>
            <a:pPr algn="ctr"/>
            <a:endParaRPr lang="ca-ES" sz="1600" b="1" dirty="0">
              <a:latin typeface="Verdana" pitchFamily="34" charset="0"/>
            </a:endParaRPr>
          </a:p>
          <a:p>
            <a:pPr algn="ctr"/>
            <a:r>
              <a:rPr lang="es-ES" sz="2000" dirty="0">
                <a:latin typeface="Verdana" pitchFamily="34" charset="0"/>
              </a:rPr>
              <a:t>2012-2013</a:t>
            </a:r>
            <a:endParaRPr lang="ca-ES" sz="2000" dirty="0">
              <a:latin typeface="Verdana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547664" y="4293096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Programa </a:t>
            </a:r>
            <a:r>
              <a:rPr lang="ca-ES" sz="1400" dirty="0" smtClean="0"/>
              <a:t>subvencionat pel Servei d’Ocupació de Catalunya i finançat a càrrec de fons provinents de pressupostos generals de l’Estat i </a:t>
            </a:r>
            <a:r>
              <a:rPr lang="es-ES" sz="1400" dirty="0" err="1" smtClean="0"/>
              <a:t>cofinançat</a:t>
            </a:r>
            <a:r>
              <a:rPr lang="es-ES" sz="1400" dirty="0" smtClean="0"/>
              <a:t> en un 50% </a:t>
            </a:r>
            <a:r>
              <a:rPr lang="es-ES" sz="1400" dirty="0" err="1" smtClean="0"/>
              <a:t>pel</a:t>
            </a:r>
            <a:r>
              <a:rPr lang="es-ES" sz="1400" dirty="0" smtClean="0"/>
              <a:t> </a:t>
            </a:r>
            <a:r>
              <a:rPr lang="es-ES" sz="1400" dirty="0" err="1" smtClean="0"/>
              <a:t>Fons</a:t>
            </a:r>
            <a:r>
              <a:rPr lang="es-ES" sz="1400" dirty="0" smtClean="0"/>
              <a:t> Social </a:t>
            </a:r>
            <a:r>
              <a:rPr lang="es-ES" sz="1400" dirty="0" err="1" smtClean="0"/>
              <a:t>Europeu</a:t>
            </a:r>
            <a:r>
              <a:rPr lang="es-ES" sz="1400" dirty="0" smtClean="0"/>
              <a:t>, </a:t>
            </a:r>
            <a:r>
              <a:rPr lang="es-ES" sz="1400" dirty="0" err="1" smtClean="0"/>
              <a:t>mitjançant</a:t>
            </a:r>
            <a:r>
              <a:rPr lang="es-ES" sz="1400" dirty="0" smtClean="0"/>
              <a:t> el </a:t>
            </a:r>
            <a:r>
              <a:rPr lang="es-ES" sz="1400" i="1" dirty="0" smtClean="0"/>
              <a:t>Programa de </a:t>
            </a:r>
            <a:r>
              <a:rPr lang="es-ES" sz="1400" i="1" dirty="0" err="1" smtClean="0"/>
              <a:t>competitivitat</a:t>
            </a:r>
            <a:r>
              <a:rPr lang="es-ES" sz="1400" i="1" dirty="0" smtClean="0"/>
              <a:t> regional i </a:t>
            </a:r>
            <a:r>
              <a:rPr lang="es-ES" sz="1400" i="1" dirty="0" err="1" smtClean="0"/>
              <a:t>d’ocupació</a:t>
            </a:r>
            <a:r>
              <a:rPr lang="es-ES" sz="1400" i="1" dirty="0" smtClean="0"/>
              <a:t> de Catalunya. 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949280"/>
            <a:ext cx="243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n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877272"/>
            <a:ext cx="203715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n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6672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CM2012 color"/>
          <p:cNvPicPr>
            <a:picLocks noChangeAspect="1" noChangeArrowheads="1"/>
          </p:cNvPicPr>
          <p:nvPr/>
        </p:nvPicPr>
        <p:blipFill>
          <a:blip r:embed="rId6" cstate="print"/>
          <a:srcRect l="11497" t="21199" r="11497" b="21199"/>
          <a:stretch>
            <a:fillRect/>
          </a:stretch>
        </p:blipFill>
        <p:spPr bwMode="auto">
          <a:xfrm>
            <a:off x="6333164" y="5301208"/>
            <a:ext cx="1185430" cy="56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76672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827584" y="1139911"/>
            <a:ext cx="756084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</a:rPr>
              <a:t>Com beneficia a les empreses i a les entitats sense afany de lucre aquest programa?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Aquest programa permet contractar a les empreses (o entitats sense afany de lucre) persones que participen en el programa beneficiant-se de: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una </a:t>
            </a: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subvenció</a:t>
            </a: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corresponent </a:t>
            </a: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 la despesa</a:t>
            </a: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salarial del treballador/a corresponent a 25 h/setmanals durant sis mesos</a:t>
            </a: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fins un màxim del SMI vigent</a:t>
            </a: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 (645.30 € per al 2013), amb les limitacions de la normativa reguladora, per contractar a</a:t>
            </a:r>
            <a:r>
              <a:rPr kumimoji="0" lang="ca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persones</a:t>
            </a:r>
            <a:r>
              <a:rPr kumimoji="0" lang="ca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 dintre del sector de: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a-ES" sz="8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a-ES" sz="1200" b="1" dirty="0" smtClean="0"/>
              <a:t> MUNTATGE D'INSTAL·LACIONS ELECTROTÈCNIQUES I DE TELECOMUNICACIONS EN EDIFICIS. </a:t>
            </a:r>
            <a:r>
              <a:rPr lang="ca-ES" sz="1200" dirty="0" smtClean="0"/>
              <a:t>(</a:t>
            </a:r>
            <a:r>
              <a:rPr lang="ca-ES" sz="1200" dirty="0" err="1" smtClean="0"/>
              <a:t>fred-calor</a:t>
            </a:r>
            <a:r>
              <a:rPr lang="ca-ES" sz="1200" dirty="0" smtClean="0"/>
              <a:t>, fibra òptica, telefonia, antenes receptores,etc.)</a:t>
            </a:r>
            <a:endParaRPr lang="es-ES" sz="1200" dirty="0" smtClean="0"/>
          </a:p>
          <a:p>
            <a:pPr lvl="1">
              <a:buFont typeface="Arial" pitchFamily="34" charset="0"/>
              <a:buChar char="•"/>
            </a:pPr>
            <a:r>
              <a:rPr lang="ca-ES" sz="1200" b="1" dirty="0" smtClean="0"/>
              <a:t> APROFITAMENT  FORESTAL </a:t>
            </a:r>
            <a:r>
              <a:rPr lang="ca-ES" sz="1200" dirty="0" smtClean="0"/>
              <a:t>(tala d’arbres, neteja de terrenys, coneixement de la natura,..)</a:t>
            </a:r>
            <a:endParaRPr lang="es-ES" sz="1200" dirty="0" smtClean="0"/>
          </a:p>
          <a:p>
            <a:pPr lvl="1">
              <a:buFont typeface="Arial" pitchFamily="34" charset="0"/>
              <a:buChar char="•"/>
            </a:pPr>
            <a:r>
              <a:rPr lang="ca-ES" sz="1200" b="1" dirty="0" smtClean="0"/>
              <a:t> CARNISSERIA I ELABORACIÓ DE PRODUCTES CARNIS </a:t>
            </a:r>
            <a:r>
              <a:rPr lang="ca-ES" sz="1200" dirty="0" smtClean="0"/>
              <a:t>(tallar carn, treure els ossos,fer  hamburgueses,..)</a:t>
            </a:r>
            <a:r>
              <a:rPr lang="ca-ES" sz="1200" b="1" i="1" dirty="0" smtClean="0"/>
              <a:t>.</a:t>
            </a:r>
            <a:endParaRPr lang="es-ES" sz="1200" b="1" dirty="0" smtClean="0"/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a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compatible amb els incentius fiscals i les bonificacions en les quotes de la Seguretat Social</a:t>
            </a:r>
            <a:r>
              <a:rPr kumimoji="0" lang="ca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previstos per a cadascuna de les modalitats contractuals.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ca-ES" sz="800" dirty="0" smtClean="0"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ca-ES" sz="1400" dirty="0" smtClean="0">
                <a:latin typeface="Verdana" pitchFamily="34" charset="0"/>
              </a:rPr>
              <a:t>Possibilitat de </a:t>
            </a:r>
            <a:r>
              <a:rPr lang="ca-ES" sz="1400" b="1" dirty="0" smtClean="0">
                <a:latin typeface="Verdana" pitchFamily="34" charset="0"/>
              </a:rPr>
              <a:t>publicitat</a:t>
            </a:r>
            <a:r>
              <a:rPr lang="ca-ES" sz="1400" dirty="0" smtClean="0">
                <a:latin typeface="Verdana" pitchFamily="34" charset="0"/>
              </a:rPr>
              <a:t> com a empresa col·laboradora i amb compromís amb la millora de </a:t>
            </a:r>
            <a:r>
              <a:rPr lang="ca-ES" sz="1400" dirty="0" err="1" smtClean="0">
                <a:latin typeface="Verdana" pitchFamily="34" charset="0"/>
              </a:rPr>
              <a:t>l’ocupabilitat</a:t>
            </a:r>
            <a:r>
              <a:rPr lang="ca-ES" sz="1400" dirty="0" smtClean="0">
                <a:latin typeface="Verdana" pitchFamily="34" charset="0"/>
              </a:rPr>
              <a:t> de les persones participants (</a:t>
            </a:r>
            <a:r>
              <a:rPr lang="ca-ES" sz="1400" b="1" dirty="0" smtClean="0">
                <a:latin typeface="Verdana" pitchFamily="34" charset="0"/>
              </a:rPr>
              <a:t>Responsabilitat Social Corporativa</a:t>
            </a:r>
            <a:r>
              <a:rPr lang="ca-ES" sz="1400" dirty="0" smtClean="0">
                <a:latin typeface="Verdana" pitchFamily="34" charset="0"/>
              </a:rPr>
              <a:t>).</a:t>
            </a:r>
            <a:endParaRPr kumimoji="0" lang="ca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949280"/>
            <a:ext cx="243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n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877272"/>
            <a:ext cx="203715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n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6672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CM2012 color"/>
          <p:cNvPicPr>
            <a:picLocks noChangeAspect="1" noChangeArrowheads="1"/>
          </p:cNvPicPr>
          <p:nvPr/>
        </p:nvPicPr>
        <p:blipFill>
          <a:blip r:embed="rId6" cstate="print"/>
          <a:srcRect l="11497" t="21199" r="11497" b="21199"/>
          <a:stretch>
            <a:fillRect/>
          </a:stretch>
        </p:blipFill>
        <p:spPr bwMode="auto">
          <a:xfrm>
            <a:off x="6333164" y="5301208"/>
            <a:ext cx="1185430" cy="56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76672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115617" y="1484784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Quin tipus de suport dóna el Consell Comarcal de Maresme a  les empreses i a les entitats sense afany de lucre que participin en aquest programa?</a:t>
            </a:r>
          </a:p>
          <a:p>
            <a:pPr lvl="0"/>
            <a:endParaRPr lang="ca-ES" b="1" dirty="0" smtClean="0"/>
          </a:p>
          <a:p>
            <a:pPr lvl="0">
              <a:buFont typeface="Wingdings" pitchFamily="2" charset="2"/>
              <a:buChar char="ü"/>
            </a:pPr>
            <a:r>
              <a:rPr lang="ca-ES" b="1" dirty="0" smtClean="0"/>
              <a:t>Facilitat documental</a:t>
            </a:r>
            <a:r>
              <a:rPr lang="ca-ES" dirty="0" smtClean="0"/>
              <a:t>, ja que ens comprometem a donar suport en tot el tràmit administratiu i disposem de tota la documentació necessària</a:t>
            </a:r>
          </a:p>
          <a:p>
            <a:pPr lvl="0">
              <a:buFont typeface="Wingdings" pitchFamily="2" charset="2"/>
              <a:buChar char="ü"/>
            </a:pPr>
            <a:endParaRPr lang="ca-ES" dirty="0" smtClean="0"/>
          </a:p>
          <a:p>
            <a:pPr lvl="0">
              <a:buFont typeface="Wingdings" pitchFamily="2" charset="2"/>
              <a:buChar char="ü"/>
            </a:pPr>
            <a:r>
              <a:rPr lang="ca-ES" dirty="0" smtClean="0"/>
              <a:t>Donar </a:t>
            </a:r>
            <a:r>
              <a:rPr lang="ca-ES" b="1" dirty="0" smtClean="0"/>
              <a:t>suport </a:t>
            </a:r>
            <a:r>
              <a:rPr lang="ca-ES" dirty="0" smtClean="0"/>
              <a:t>en el </a:t>
            </a:r>
            <a:r>
              <a:rPr lang="ca-ES" b="1" dirty="0" smtClean="0"/>
              <a:t>procés de selecció</a:t>
            </a:r>
            <a:r>
              <a:rPr lang="ca-ES" dirty="0" smtClean="0"/>
              <a:t> entre les persones candidates participants en el programa. </a:t>
            </a:r>
          </a:p>
          <a:p>
            <a:pPr lvl="0">
              <a:buFont typeface="Wingdings" pitchFamily="2" charset="2"/>
              <a:buChar char="ü"/>
            </a:pPr>
            <a:endParaRPr lang="ca-ES" dirty="0" smtClean="0"/>
          </a:p>
          <a:p>
            <a:pPr>
              <a:buFont typeface="Wingdings" pitchFamily="2" charset="2"/>
              <a:buChar char="ü"/>
            </a:pPr>
            <a:r>
              <a:rPr lang="ca-ES" dirty="0" smtClean="0"/>
              <a:t>Compromís de </a:t>
            </a:r>
            <a:r>
              <a:rPr lang="ca-ES" b="1" dirty="0" smtClean="0"/>
              <a:t>seguiment</a:t>
            </a:r>
            <a:r>
              <a:rPr lang="ca-ES" dirty="0" smtClean="0"/>
              <a:t> de la persona contractada i suport per part del personal (tutora) del programa.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949280"/>
            <a:ext cx="243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n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877272"/>
            <a:ext cx="203715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n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6672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CM2012 color"/>
          <p:cNvPicPr>
            <a:picLocks noChangeAspect="1" noChangeArrowheads="1"/>
          </p:cNvPicPr>
          <p:nvPr/>
        </p:nvPicPr>
        <p:blipFill>
          <a:blip r:embed="rId6" cstate="print"/>
          <a:srcRect l="11497" t="21199" r="11497" b="21199"/>
          <a:stretch>
            <a:fillRect/>
          </a:stretch>
        </p:blipFill>
        <p:spPr bwMode="auto">
          <a:xfrm>
            <a:off x="6333164" y="5301208"/>
            <a:ext cx="1185430" cy="56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76672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683568" y="1700808"/>
            <a:ext cx="7929618" cy="4116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ca-ES" sz="1300" b="1" dirty="0" smtClean="0">
                <a:solidFill>
                  <a:srgbClr val="0070C0"/>
                </a:solidFill>
                <a:latin typeface="Verdana" pitchFamily="34" charset="0"/>
              </a:rPr>
              <a:t>LA FORMACIÓ QUE HAN REBUT:  </a:t>
            </a:r>
          </a:p>
          <a:p>
            <a:pPr lvl="1"/>
            <a:endParaRPr lang="ca-ES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77800" lvl="1">
              <a:buFont typeface="Arial" pitchFamily="34" charset="0"/>
              <a:buChar char="•"/>
            </a:pPr>
            <a:r>
              <a:rPr lang="ca-ES" sz="1200" b="1" dirty="0" smtClean="0">
                <a:solidFill>
                  <a:schemeClr val="accent1"/>
                </a:solidFill>
                <a:latin typeface="Verdana" pitchFamily="34" charset="0"/>
              </a:rPr>
              <a:t> Del sector de MUNTATGE D'INSTAL·LACIONS ELECTROTÈCNIQUES I DE TELECOMUNICACIONS EN EDIFICIS. </a:t>
            </a:r>
            <a:endParaRPr lang="ca-ES" sz="1200" dirty="0" smtClean="0">
              <a:solidFill>
                <a:schemeClr val="accent1"/>
              </a:solidFill>
              <a:latin typeface="Verdana" pitchFamily="34" charset="0"/>
            </a:endParaRPr>
          </a:p>
          <a:p>
            <a:pPr lvl="1"/>
            <a:endParaRPr lang="ca-ES" sz="1200" dirty="0" smtClean="0">
              <a:latin typeface="Verdana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ca-ES" sz="1200" dirty="0" smtClean="0">
                <a:latin typeface="Verdana" pitchFamily="34" charset="0"/>
              </a:rPr>
              <a:t> Muntatge d’elements i equips d’instal·lacions elèctriques de baixa tensió en edificis.</a:t>
            </a:r>
          </a:p>
          <a:p>
            <a:pPr lvl="1" algn="just">
              <a:buFont typeface="Wingdings" pitchFamily="2" charset="2"/>
              <a:buChar char="ü"/>
            </a:pPr>
            <a:r>
              <a:rPr lang="ca-ES" sz="1200" dirty="0" smtClean="0">
                <a:latin typeface="Verdana" pitchFamily="34" charset="0"/>
              </a:rPr>
              <a:t> Muntatge en instal·lacions domòtiques en edificis.  </a:t>
            </a:r>
          </a:p>
          <a:p>
            <a:pPr lvl="1" algn="just">
              <a:buFont typeface="Wingdings" pitchFamily="2" charset="2"/>
              <a:buChar char="ü"/>
            </a:pPr>
            <a:r>
              <a:rPr lang="ca-ES" sz="1200" dirty="0" smtClean="0">
                <a:latin typeface="Verdana" pitchFamily="34" charset="0"/>
              </a:rPr>
              <a:t> Muntatge d’elements i equips en instal·lacions de telecomunicacions en edificis: : antenes, telefonia, xarxes locals , fibra òptica, megafonia i sonorització, sistemes de control d’accés, ...</a:t>
            </a:r>
          </a:p>
          <a:p>
            <a:pPr lvl="1" algn="just"/>
            <a:endParaRPr lang="ca-ES" sz="1200" dirty="0" smtClean="0">
              <a:latin typeface="Verdana" pitchFamily="34" charset="0"/>
            </a:endParaRPr>
          </a:p>
          <a:p>
            <a:pPr marL="177800">
              <a:buFont typeface="Arial" pitchFamily="34" charset="0"/>
              <a:buChar char="•"/>
            </a:pPr>
            <a:r>
              <a:rPr lang="ca-ES" sz="1200" b="1" dirty="0" smtClean="0">
                <a:solidFill>
                  <a:schemeClr val="accent1"/>
                </a:solidFill>
                <a:latin typeface="Verdana" pitchFamily="34" charset="0"/>
              </a:rPr>
              <a:t>Del sector de CARNISSERIA I ELABORACIÓ DE PRODUCTES CARNIS.</a:t>
            </a:r>
          </a:p>
          <a:p>
            <a:pPr marL="177800"/>
            <a:endParaRPr lang="ca-ES" sz="1400" dirty="0" smtClean="0">
              <a:latin typeface="Verdana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ca-ES" sz="1200" dirty="0" smtClean="0">
                <a:latin typeface="Verdana" pitchFamily="34" charset="0"/>
              </a:rPr>
              <a:t>Tasques se suport a la recepció i preparació de matèries primeres</a:t>
            </a:r>
          </a:p>
          <a:p>
            <a:pPr lvl="1">
              <a:buFont typeface="Wingdings" pitchFamily="2" charset="2"/>
              <a:buChar char="ü"/>
            </a:pPr>
            <a:r>
              <a:rPr lang="ca-ES" sz="1200" dirty="0" smtClean="0">
                <a:latin typeface="Verdana" pitchFamily="34" charset="0"/>
              </a:rPr>
              <a:t> Tasques de suport a l’elaboració, tractament conservació de productes alimentaris</a:t>
            </a:r>
          </a:p>
          <a:p>
            <a:pPr lvl="1">
              <a:buFont typeface="Wingdings" pitchFamily="2" charset="2"/>
              <a:buChar char="ü"/>
            </a:pPr>
            <a:r>
              <a:rPr lang="ca-ES" sz="1200" dirty="0" smtClean="0">
                <a:latin typeface="Verdana" pitchFamily="34" charset="0"/>
              </a:rPr>
              <a:t> Us d’equips i instal·lacions per a l’envasament </a:t>
            </a:r>
          </a:p>
          <a:p>
            <a:pPr lvl="1">
              <a:buFont typeface="Wingdings" pitchFamily="2" charset="2"/>
              <a:buChar char="ü"/>
            </a:pPr>
            <a:r>
              <a:rPr lang="ca-ES" sz="1200" dirty="0" smtClean="0">
                <a:latin typeface="Verdana" pitchFamily="34" charset="0"/>
              </a:rPr>
              <a:t>Manipular càrregues amb carretons elevadors</a:t>
            </a:r>
          </a:p>
          <a:p>
            <a:pPr lvl="1"/>
            <a:endParaRPr lang="es-ES" sz="1200" dirty="0" smtClean="0">
              <a:latin typeface="Verdana" pitchFamily="34" charset="0"/>
            </a:endParaRPr>
          </a:p>
          <a:p>
            <a:pPr marL="177800" lvl="1">
              <a:buFont typeface="Arial" pitchFamily="34" charset="0"/>
              <a:buChar char="•"/>
            </a:pPr>
            <a:r>
              <a:rPr lang="ca-ES" sz="1200" b="1" dirty="0" smtClean="0">
                <a:solidFill>
                  <a:schemeClr val="accent1"/>
                </a:solidFill>
                <a:latin typeface="Verdana" pitchFamily="34" charset="0"/>
              </a:rPr>
              <a:t> Del sector de APROFITAMENT  FORESTAL</a:t>
            </a:r>
          </a:p>
          <a:p>
            <a:pPr marL="177800" lvl="1">
              <a:buFont typeface="Arial" pitchFamily="34" charset="0"/>
              <a:buChar char="•"/>
            </a:pPr>
            <a:endParaRPr lang="ca-ES" sz="1200" dirty="0" smtClean="0">
              <a:solidFill>
                <a:schemeClr val="accent1"/>
              </a:solidFill>
              <a:latin typeface="Verdana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ca-ES" sz="1200" dirty="0" smtClean="0">
                <a:latin typeface="Verdana" pitchFamily="34" charset="0"/>
              </a:rPr>
              <a:t> Treballs auxiliars en aprofitaments fusters</a:t>
            </a:r>
          </a:p>
          <a:p>
            <a:pPr lvl="1">
              <a:buFont typeface="Wingdings" pitchFamily="2" charset="2"/>
              <a:buChar char="ü"/>
            </a:pPr>
            <a:r>
              <a:rPr lang="ca-ES" sz="1200" dirty="0" smtClean="0">
                <a:latin typeface="Verdana" pitchFamily="34" charset="0"/>
              </a:rPr>
              <a:t> Treballs auxiliars en aprofitaments forestals.</a:t>
            </a:r>
            <a:r>
              <a:rPr lang="ca-ES" sz="1200" b="1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endParaRPr lang="ca-ES" sz="1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949280"/>
            <a:ext cx="243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agen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877272"/>
            <a:ext cx="203715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agen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6672"/>
            <a:ext cx="278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CCM2012 color"/>
          <p:cNvPicPr>
            <a:picLocks noChangeAspect="1" noChangeArrowheads="1"/>
          </p:cNvPicPr>
          <p:nvPr/>
        </p:nvPicPr>
        <p:blipFill>
          <a:blip r:embed="rId6" cstate="print"/>
          <a:srcRect l="11497" t="21199" r="11497" b="21199"/>
          <a:stretch>
            <a:fillRect/>
          </a:stretch>
        </p:blipFill>
        <p:spPr bwMode="auto">
          <a:xfrm>
            <a:off x="6333164" y="5301208"/>
            <a:ext cx="1185430" cy="56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76672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1187624" y="1700808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Si estic interessat o  tinc algun dubte, com puc contactar amb vosaltres?</a:t>
            </a:r>
          </a:p>
          <a:p>
            <a:endParaRPr lang="ca-ES" dirty="0" smtClean="0"/>
          </a:p>
          <a:p>
            <a:r>
              <a:rPr lang="ca-ES" dirty="0" smtClean="0"/>
              <a:t>Plaça Miquel Biada, 1</a:t>
            </a:r>
          </a:p>
          <a:p>
            <a:r>
              <a:rPr lang="ca-ES" dirty="0" smtClean="0"/>
              <a:t>08301 MATARÓ</a:t>
            </a:r>
          </a:p>
          <a:p>
            <a:r>
              <a:rPr lang="ca-ES" sz="2000" dirty="0" smtClean="0"/>
              <a:t>Telèfon: </a:t>
            </a:r>
            <a:r>
              <a:rPr lang="ca-ES" sz="2000" b="1" dirty="0" smtClean="0"/>
              <a:t>93 741 16 16  </a:t>
            </a:r>
            <a:r>
              <a:rPr lang="ca-ES" sz="2000" dirty="0" smtClean="0"/>
              <a:t>ext. 118, 202 i 502</a:t>
            </a:r>
          </a:p>
          <a:p>
            <a:r>
              <a:rPr lang="ca-ES" dirty="0" smtClean="0"/>
              <a:t> </a:t>
            </a:r>
          </a:p>
          <a:p>
            <a:r>
              <a:rPr lang="ca-ES" dirty="0" smtClean="0"/>
              <a:t>E-mail:</a:t>
            </a:r>
          </a:p>
          <a:p>
            <a:pPr lvl="1"/>
            <a:r>
              <a:rPr lang="ca-ES" u="sng" dirty="0" smtClean="0">
                <a:hlinkClick r:id="rId8"/>
              </a:rPr>
              <a:t>elisenda.ferrer@ccmaresme.cat</a:t>
            </a:r>
            <a:endParaRPr lang="ca-ES" dirty="0" smtClean="0"/>
          </a:p>
          <a:p>
            <a:pPr lvl="1"/>
            <a:r>
              <a:rPr lang="ca-ES" dirty="0" smtClean="0">
                <a:hlinkClick r:id="rId9"/>
              </a:rPr>
              <a:t>olga.lorente@ccmaresme.cat</a:t>
            </a:r>
            <a:endParaRPr lang="ca-ES" dirty="0" smtClean="0"/>
          </a:p>
          <a:p>
            <a:pPr lvl="1"/>
            <a:r>
              <a:rPr lang="ca-ES" dirty="0" smtClean="0">
                <a:hlinkClick r:id="rId10"/>
              </a:rPr>
              <a:t>olga.palacio@ccmaresme.cat</a:t>
            </a:r>
            <a:endParaRPr lang="ca-ES" dirty="0" smtClean="0"/>
          </a:p>
          <a:p>
            <a:pPr lvl="1"/>
            <a:endParaRPr lang="ca-ES" dirty="0" smtClean="0"/>
          </a:p>
          <a:p>
            <a:r>
              <a:rPr lang="ca-ES" dirty="0" smtClean="0"/>
              <a:t>Web: </a:t>
            </a:r>
            <a:r>
              <a:rPr lang="ca-ES" dirty="0" smtClean="0">
                <a:hlinkClick r:id="rId11"/>
              </a:rPr>
              <a:t>www.ccmaresme.cat</a:t>
            </a:r>
            <a:r>
              <a:rPr lang="ca-ES" dirty="0" smtClean="0"/>
              <a:t> 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509</Words>
  <Application>Microsoft Office PowerPoint</Application>
  <PresentationFormat>Presentación en pantalla (4:3)</PresentationFormat>
  <Paragraphs>61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olga palacio</dc:creator>
  <cp:lastModifiedBy>Olga Lorente</cp:lastModifiedBy>
  <cp:revision>181</cp:revision>
  <dcterms:created xsi:type="dcterms:W3CDTF">2013-01-16T09:37:37Z</dcterms:created>
  <dcterms:modified xsi:type="dcterms:W3CDTF">2013-05-06T10:38:06Z</dcterms:modified>
</cp:coreProperties>
</file>