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8" r:id="rId2"/>
    <p:sldId id="292" r:id="rId3"/>
    <p:sldId id="264" r:id="rId4"/>
    <p:sldId id="291" r:id="rId5"/>
  </p:sldIdLst>
  <p:sldSz cx="9144000" cy="6858000" type="screen4x3"/>
  <p:notesSz cx="6797675" cy="9928225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681" autoAdjust="0"/>
  </p:normalViewPr>
  <p:slideViewPr>
    <p:cSldViewPr>
      <p:cViewPr>
        <p:scale>
          <a:sx n="73" d="100"/>
          <a:sy n="73" d="100"/>
        </p:scale>
        <p:origin x="-426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F7B4CD-6D61-4622-B9BF-D8DCD3F96A73}" type="datetimeFigureOut">
              <a:rPr lang="es-ES" smtClean="0"/>
              <a:pPr/>
              <a:t>06/05/2013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5745D5-905D-4F61-B01E-C4D3BB4AC8E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5745D5-905D-4F61-B01E-C4D3BB4AC8EE}" type="slidenum">
              <a:rPr lang="es-ES" smtClean="0"/>
              <a:pPr/>
              <a:t>1</a:t>
            </a:fld>
            <a:endParaRPr lang="es-E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5745D5-905D-4F61-B01E-C4D3BB4AC8EE}" type="slidenum">
              <a:rPr lang="es-ES" smtClean="0"/>
              <a:pPr/>
              <a:t>2</a:t>
            </a:fld>
            <a:endParaRPr lang="es-E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5745D5-905D-4F61-B01E-C4D3BB4AC8EE}" type="slidenum">
              <a:rPr lang="es-ES" smtClean="0"/>
              <a:pPr/>
              <a:t>3</a:t>
            </a:fld>
            <a:endParaRPr lang="es-E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5745D5-905D-4F61-B01E-C4D3BB4AC8EE}" type="slidenum">
              <a:rPr lang="es-ES" smtClean="0"/>
              <a:pPr/>
              <a:t>4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B5837-7C01-4577-BE49-28201364147B}" type="datetimeFigureOut">
              <a:rPr lang="es-ES" smtClean="0"/>
              <a:pPr/>
              <a:t>06/05/2013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58AE9-4096-41E2-A80B-956C5EB67EA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B5837-7C01-4577-BE49-28201364147B}" type="datetimeFigureOut">
              <a:rPr lang="es-ES" smtClean="0"/>
              <a:pPr/>
              <a:t>06/05/2013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58AE9-4096-41E2-A80B-956C5EB67EA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B5837-7C01-4577-BE49-28201364147B}" type="datetimeFigureOut">
              <a:rPr lang="es-ES" smtClean="0"/>
              <a:pPr/>
              <a:t>06/05/2013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58AE9-4096-41E2-A80B-956C5EB67EA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B5837-7C01-4577-BE49-28201364147B}" type="datetimeFigureOut">
              <a:rPr lang="es-ES" smtClean="0"/>
              <a:pPr/>
              <a:t>06/05/2013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58AE9-4096-41E2-A80B-956C5EB67EA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B5837-7C01-4577-BE49-28201364147B}" type="datetimeFigureOut">
              <a:rPr lang="es-ES" smtClean="0"/>
              <a:pPr/>
              <a:t>06/05/2013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58AE9-4096-41E2-A80B-956C5EB67EA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B5837-7C01-4577-BE49-28201364147B}" type="datetimeFigureOut">
              <a:rPr lang="es-ES" smtClean="0"/>
              <a:pPr/>
              <a:t>06/05/2013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58AE9-4096-41E2-A80B-956C5EB67EA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B5837-7C01-4577-BE49-28201364147B}" type="datetimeFigureOut">
              <a:rPr lang="es-ES" smtClean="0"/>
              <a:pPr/>
              <a:t>06/05/2013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58AE9-4096-41E2-A80B-956C5EB67EA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B5837-7C01-4577-BE49-28201364147B}" type="datetimeFigureOut">
              <a:rPr lang="es-ES" smtClean="0"/>
              <a:pPr/>
              <a:t>06/05/2013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58AE9-4096-41E2-A80B-956C5EB67EA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B5837-7C01-4577-BE49-28201364147B}" type="datetimeFigureOut">
              <a:rPr lang="es-ES" smtClean="0"/>
              <a:pPr/>
              <a:t>06/05/2013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58AE9-4096-41E2-A80B-956C5EB67EA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B5837-7C01-4577-BE49-28201364147B}" type="datetimeFigureOut">
              <a:rPr lang="es-ES" smtClean="0"/>
              <a:pPr/>
              <a:t>06/05/2013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58AE9-4096-41E2-A80B-956C5EB67EA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B5837-7C01-4577-BE49-28201364147B}" type="datetimeFigureOut">
              <a:rPr lang="es-ES" smtClean="0"/>
              <a:pPr/>
              <a:t>06/05/2013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58AE9-4096-41E2-A80B-956C5EB67EA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5B5837-7C01-4577-BE49-28201364147B}" type="datetimeFigureOut">
              <a:rPr lang="es-ES" smtClean="0"/>
              <a:pPr/>
              <a:t>06/05/2013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B58AE9-4096-41E2-A80B-956C5EB67EA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emf"/><Relationship Id="rId5" Type="http://schemas.openxmlformats.org/officeDocument/2006/relationships/image" Target="../media/image3.emf"/><Relationship Id="rId4" Type="http://schemas.openxmlformats.org/officeDocument/2006/relationships/image" Target="../media/image2.e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3.xml"/><Relationship Id="rId13" Type="http://schemas.openxmlformats.org/officeDocument/2006/relationships/image" Target="../media/image10.png"/><Relationship Id="rId3" Type="http://schemas.openxmlformats.org/officeDocument/2006/relationships/image" Target="../media/image1.emf"/><Relationship Id="rId7" Type="http://schemas.openxmlformats.org/officeDocument/2006/relationships/image" Target="../media/image5.jpeg"/><Relationship Id="rId12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emf"/><Relationship Id="rId11" Type="http://schemas.openxmlformats.org/officeDocument/2006/relationships/image" Target="../media/image8.png"/><Relationship Id="rId5" Type="http://schemas.openxmlformats.org/officeDocument/2006/relationships/image" Target="../media/image3.emf"/><Relationship Id="rId10" Type="http://schemas.openxmlformats.org/officeDocument/2006/relationships/image" Target="../media/image7.png"/><Relationship Id="rId4" Type="http://schemas.openxmlformats.org/officeDocument/2006/relationships/image" Target="../media/image2.emf"/><Relationship Id="rId9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3.xml"/><Relationship Id="rId3" Type="http://schemas.openxmlformats.org/officeDocument/2006/relationships/image" Target="../media/image1.emf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emf"/><Relationship Id="rId5" Type="http://schemas.openxmlformats.org/officeDocument/2006/relationships/image" Target="../media/image3.emf"/><Relationship Id="rId10" Type="http://schemas.openxmlformats.org/officeDocument/2006/relationships/image" Target="../media/image12.png"/><Relationship Id="rId4" Type="http://schemas.openxmlformats.org/officeDocument/2006/relationships/image" Target="../media/image2.emf"/><Relationship Id="rId9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mailto:susanna.vilalta@ccmaresme.cat" TargetMode="External"/><Relationship Id="rId3" Type="http://schemas.openxmlformats.org/officeDocument/2006/relationships/image" Target="../media/image1.emf"/><Relationship Id="rId7" Type="http://schemas.openxmlformats.org/officeDocument/2006/relationships/image" Target="../media/image5.jpeg"/><Relationship Id="rId12" Type="http://schemas.openxmlformats.org/officeDocument/2006/relationships/image" Target="../media/image1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emf"/><Relationship Id="rId11" Type="http://schemas.openxmlformats.org/officeDocument/2006/relationships/image" Target="../media/image13.png"/><Relationship Id="rId5" Type="http://schemas.openxmlformats.org/officeDocument/2006/relationships/image" Target="../media/image3.emf"/><Relationship Id="rId10" Type="http://schemas.openxmlformats.org/officeDocument/2006/relationships/hyperlink" Target="http://www.ccmaresme.cat/" TargetMode="External"/><Relationship Id="rId4" Type="http://schemas.openxmlformats.org/officeDocument/2006/relationships/image" Target="../media/image2.emf"/><Relationship Id="rId9" Type="http://schemas.openxmlformats.org/officeDocument/2006/relationships/hyperlink" Target="mailto:veronica.perez@ccmaresme.cat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"/>
          <p:cNvSpPr>
            <a:spLocks noChangeArrowheads="1"/>
          </p:cNvSpPr>
          <p:nvPr/>
        </p:nvSpPr>
        <p:spPr bwMode="auto">
          <a:xfrm>
            <a:off x="2411413" y="2564359"/>
            <a:ext cx="4967287" cy="1692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s-ES" sz="2800" b="1" dirty="0">
                <a:latin typeface="Verdana" pitchFamily="34" charset="0"/>
              </a:rPr>
              <a:t>PROGRAMA </a:t>
            </a:r>
            <a:r>
              <a:rPr lang="es-ES" sz="2800" b="1" dirty="0" smtClean="0">
                <a:latin typeface="Verdana" pitchFamily="34" charset="0"/>
              </a:rPr>
              <a:t>JOVES PER A L’OCUPACIÓ</a:t>
            </a:r>
            <a:endParaRPr lang="es-ES" sz="2800" b="1" dirty="0">
              <a:latin typeface="Verdana" pitchFamily="34" charset="0"/>
            </a:endParaRPr>
          </a:p>
          <a:p>
            <a:pPr algn="ctr"/>
            <a:endParaRPr lang="ca-ES" sz="2800" b="1" dirty="0">
              <a:latin typeface="Verdana" pitchFamily="34" charset="0"/>
            </a:endParaRPr>
          </a:p>
          <a:p>
            <a:pPr algn="ctr"/>
            <a:r>
              <a:rPr lang="es-ES" sz="2000" dirty="0">
                <a:latin typeface="Verdana" pitchFamily="34" charset="0"/>
              </a:rPr>
              <a:t>2012-2013</a:t>
            </a:r>
            <a:endParaRPr lang="ca-ES" sz="2000" dirty="0">
              <a:latin typeface="Verdana" pitchFamily="34" charset="0"/>
            </a:endParaRPr>
          </a:p>
        </p:txBody>
      </p:sp>
      <p:pic>
        <p:nvPicPr>
          <p:cNvPr id="13315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29375" y="6143625"/>
            <a:ext cx="24336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6" name="Imagen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357688" y="6143625"/>
            <a:ext cx="18542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7" name="Imagen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857875" y="428625"/>
            <a:ext cx="27844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8" name="Imagen 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42938" y="6215063"/>
            <a:ext cx="35718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9" name="Picture 8" descr="CCM2012 color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28625" y="142875"/>
            <a:ext cx="1881188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5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29375" y="6143625"/>
            <a:ext cx="24336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6" name="Imagen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357688" y="6143625"/>
            <a:ext cx="18542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7" name="Imagen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857875" y="428625"/>
            <a:ext cx="27844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8" name="Imagen 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42938" y="6215063"/>
            <a:ext cx="35718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9" name="Picture 8" descr="CCM2012 color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28625" y="142875"/>
            <a:ext cx="1881188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7 Rectángulo"/>
          <p:cNvSpPr/>
          <p:nvPr/>
        </p:nvSpPr>
        <p:spPr>
          <a:xfrm>
            <a:off x="971600" y="1196753"/>
            <a:ext cx="7560840" cy="68941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s-ES" sz="1400" b="1" dirty="0" smtClean="0">
                <a:latin typeface="Verdana" pitchFamily="34" charset="0"/>
              </a:rPr>
              <a:t> </a:t>
            </a:r>
          </a:p>
          <a:p>
            <a:pPr lvl="0"/>
            <a:r>
              <a:rPr lang="es-ES" sz="1200" b="1" dirty="0" smtClean="0">
                <a:latin typeface="Verdana" pitchFamily="34" charset="0"/>
                <a:hlinkClick r:id="rId8" action="ppaction://hlinksldjump"/>
              </a:rPr>
              <a:t>ORIENTACIÓ, TUTORITZACIÓ I ACOMPANYAMENT A LA INSERCIÓ</a:t>
            </a:r>
            <a:endParaRPr lang="es-ES" sz="1400" b="1" dirty="0" smtClean="0">
              <a:latin typeface="Verdana" pitchFamily="34" charset="0"/>
            </a:endParaRPr>
          </a:p>
          <a:p>
            <a:pPr lvl="0">
              <a:lnSpc>
                <a:spcPct val="150000"/>
              </a:lnSpc>
              <a:buFont typeface="Wingdings" pitchFamily="2" charset="2"/>
              <a:buChar char="q"/>
            </a:pPr>
            <a:r>
              <a:rPr lang="es-ES" sz="1400" b="1" dirty="0" smtClean="0">
                <a:latin typeface="Verdana" pitchFamily="34" charset="0"/>
              </a:rPr>
              <a:t>      </a:t>
            </a:r>
            <a:r>
              <a:rPr lang="es-ES" sz="1200" b="1" dirty="0" err="1" smtClean="0">
                <a:latin typeface="Verdana" pitchFamily="34" charset="0"/>
              </a:rPr>
              <a:t>Suport</a:t>
            </a:r>
            <a:r>
              <a:rPr lang="es-ES" sz="1200" b="1" dirty="0" smtClean="0">
                <a:latin typeface="Verdana" pitchFamily="34" charset="0"/>
              </a:rPr>
              <a:t> i </a:t>
            </a:r>
            <a:r>
              <a:rPr lang="es-ES" sz="1200" b="1" dirty="0" err="1" smtClean="0">
                <a:latin typeface="Verdana" pitchFamily="34" charset="0"/>
              </a:rPr>
              <a:t>orientació</a:t>
            </a:r>
            <a:r>
              <a:rPr lang="es-ES" sz="1200" b="1" dirty="0" smtClean="0">
                <a:latin typeface="Verdana" pitchFamily="34" charset="0"/>
              </a:rPr>
              <a:t> </a:t>
            </a:r>
            <a:r>
              <a:rPr lang="es-ES" sz="1200" dirty="0" smtClean="0">
                <a:latin typeface="Verdana" pitchFamily="34" charset="0"/>
              </a:rPr>
              <a:t>de manera </a:t>
            </a:r>
            <a:r>
              <a:rPr lang="es-ES" sz="1200" b="1" dirty="0" err="1" smtClean="0">
                <a:latin typeface="Verdana" pitchFamily="34" charset="0"/>
              </a:rPr>
              <a:t>individualitzada</a:t>
            </a:r>
            <a:endParaRPr lang="es-ES" sz="1200" b="1" dirty="0" smtClean="0">
              <a:latin typeface="Verdana" pitchFamily="34" charset="0"/>
            </a:endParaRPr>
          </a:p>
          <a:p>
            <a:pPr lvl="0">
              <a:lnSpc>
                <a:spcPct val="150000"/>
              </a:lnSpc>
              <a:buFont typeface="Wingdings" pitchFamily="2" charset="2"/>
              <a:buChar char="q"/>
            </a:pPr>
            <a:r>
              <a:rPr lang="es-ES" sz="1200" dirty="0" smtClean="0">
                <a:latin typeface="Verdana" pitchFamily="34" charset="0"/>
              </a:rPr>
              <a:t>       </a:t>
            </a:r>
            <a:r>
              <a:rPr lang="es-ES" sz="1200" b="1" dirty="0" err="1" smtClean="0">
                <a:latin typeface="Verdana" pitchFamily="34" charset="0"/>
              </a:rPr>
              <a:t>Conèixer</a:t>
            </a:r>
            <a:r>
              <a:rPr lang="es-ES" sz="1200" b="1" dirty="0" smtClean="0">
                <a:latin typeface="Verdana" pitchFamily="34" charset="0"/>
              </a:rPr>
              <a:t> recursos i </a:t>
            </a:r>
            <a:r>
              <a:rPr lang="es-ES" sz="1200" b="1" dirty="0" err="1" smtClean="0">
                <a:latin typeface="Verdana" pitchFamily="34" charset="0"/>
              </a:rPr>
              <a:t>competències</a:t>
            </a:r>
            <a:endParaRPr lang="es-ES" sz="1200" b="1" dirty="0" smtClean="0">
              <a:latin typeface="Verdana" pitchFamily="34" charset="0"/>
            </a:endParaRPr>
          </a:p>
          <a:p>
            <a:pPr marL="539750" lvl="0" indent="-539750">
              <a:lnSpc>
                <a:spcPct val="150000"/>
              </a:lnSpc>
              <a:buFont typeface="Wingdings" pitchFamily="2" charset="2"/>
              <a:buChar char="q"/>
            </a:pPr>
            <a:r>
              <a:rPr lang="es-ES" sz="1200" dirty="0" err="1" smtClean="0">
                <a:latin typeface="Verdana" pitchFamily="34" charset="0"/>
              </a:rPr>
              <a:t>Acompanyament</a:t>
            </a:r>
            <a:r>
              <a:rPr lang="es-ES" sz="1200" dirty="0" smtClean="0">
                <a:latin typeface="Verdana" pitchFamily="34" charset="0"/>
              </a:rPr>
              <a:t> </a:t>
            </a:r>
            <a:r>
              <a:rPr lang="es-ES" sz="1200" b="1" dirty="0" smtClean="0">
                <a:latin typeface="Verdana" pitchFamily="34" charset="0"/>
              </a:rPr>
              <a:t>al </a:t>
            </a:r>
            <a:r>
              <a:rPr lang="es-ES" sz="1200" b="1" dirty="0" err="1" smtClean="0">
                <a:latin typeface="Verdana" pitchFamily="34" charset="0"/>
              </a:rPr>
              <a:t>llarg</a:t>
            </a:r>
            <a:r>
              <a:rPr lang="es-ES" sz="1200" b="1" dirty="0" smtClean="0">
                <a:latin typeface="Verdana" pitchFamily="34" charset="0"/>
              </a:rPr>
              <a:t> del programa.</a:t>
            </a:r>
          </a:p>
          <a:p>
            <a:pPr marL="539750" lvl="0" indent="-539750">
              <a:lnSpc>
                <a:spcPct val="150000"/>
              </a:lnSpc>
            </a:pPr>
            <a:endParaRPr lang="es-ES" sz="1200" b="1" dirty="0" smtClean="0">
              <a:latin typeface="Verdana" pitchFamily="34" charset="0"/>
            </a:endParaRPr>
          </a:p>
          <a:p>
            <a:pPr marL="539750" indent="-539750">
              <a:lnSpc>
                <a:spcPct val="150000"/>
              </a:lnSpc>
            </a:pPr>
            <a:r>
              <a:rPr lang="es-ES" sz="1050" b="1" dirty="0" smtClean="0">
                <a:latin typeface="Verdana" pitchFamily="34" charset="0"/>
                <a:hlinkClick r:id="" action="ppaction://hlinkshowjump?jump=nextslide"/>
              </a:rPr>
              <a:t> </a:t>
            </a:r>
            <a:r>
              <a:rPr lang="es-ES" sz="1200" b="1" dirty="0" smtClean="0">
                <a:latin typeface="Verdana" pitchFamily="34" charset="0"/>
                <a:hlinkClick r:id="" action="ppaction://hlinkshowjump?jump=nextslide"/>
              </a:rPr>
              <a:t>FORMACIÓ PROFESSIONALITZADORA</a:t>
            </a:r>
            <a:endParaRPr lang="es-ES" sz="1200" b="1" dirty="0" smtClean="0">
              <a:latin typeface="Verdana" pitchFamily="34" charset="0"/>
            </a:endParaRPr>
          </a:p>
          <a:p>
            <a:pPr marL="534988" lvl="1" indent="-534988">
              <a:buFont typeface="Wingdings" pitchFamily="2" charset="2"/>
              <a:buChar char="q"/>
            </a:pPr>
            <a:r>
              <a:rPr lang="ca-ES" sz="1400" b="1" dirty="0" smtClean="0">
                <a:solidFill>
                  <a:srgbClr val="0070C0"/>
                </a:solidFill>
                <a:latin typeface="Verdana" pitchFamily="34" charset="0"/>
              </a:rPr>
              <a:t>Hostaleria i turisme:</a:t>
            </a:r>
          </a:p>
          <a:p>
            <a:pPr marL="534988" lvl="0">
              <a:tabLst>
                <a:tab pos="534988" algn="l"/>
              </a:tabLst>
            </a:pPr>
            <a:r>
              <a:rPr lang="ca-ES" sz="1400" b="1" dirty="0" smtClean="0">
                <a:latin typeface="Verdana" pitchFamily="34" charset="0"/>
              </a:rPr>
              <a:t>Operacions bàsiques de restaurant i bar (270 h)</a:t>
            </a:r>
          </a:p>
          <a:p>
            <a:pPr marL="534988" lvl="0">
              <a:tabLst>
                <a:tab pos="534988" algn="l"/>
              </a:tabLst>
            </a:pPr>
            <a:endParaRPr lang="ca-ES" sz="1400" b="1" dirty="0" smtClean="0">
              <a:latin typeface="Verdana" pitchFamily="34" charset="0"/>
            </a:endParaRPr>
          </a:p>
          <a:p>
            <a:pPr marL="534988" lvl="1" indent="-534988">
              <a:buFont typeface="Wingdings" pitchFamily="2" charset="2"/>
              <a:buChar char="q"/>
            </a:pPr>
            <a:r>
              <a:rPr lang="ca-ES" sz="1400" b="1" dirty="0" smtClean="0">
                <a:solidFill>
                  <a:srgbClr val="0070C0"/>
                </a:solidFill>
                <a:latin typeface="Verdana" pitchFamily="34" charset="0"/>
              </a:rPr>
              <a:t>Automoció:</a:t>
            </a:r>
          </a:p>
          <a:p>
            <a:pPr marL="534988" lvl="0"/>
            <a:r>
              <a:rPr lang="ca-ES" sz="1400" b="1" dirty="0" smtClean="0">
                <a:latin typeface="Verdana" pitchFamily="34" charset="0"/>
              </a:rPr>
              <a:t>Operacions auxiliars de manteniment en electromecànica</a:t>
            </a:r>
          </a:p>
          <a:p>
            <a:pPr marL="534988" lvl="0"/>
            <a:r>
              <a:rPr lang="ca-ES" sz="1400" b="1" dirty="0" smtClean="0">
                <a:latin typeface="Verdana" pitchFamily="34" charset="0"/>
              </a:rPr>
              <a:t>de vehicles (270h)</a:t>
            </a:r>
          </a:p>
          <a:p>
            <a:pPr marL="534988" lvl="0">
              <a:tabLst>
                <a:tab pos="534988" algn="l"/>
              </a:tabLst>
            </a:pPr>
            <a:endParaRPr lang="ca-ES" sz="1400" b="1" dirty="0" smtClean="0">
              <a:latin typeface="Verdana" pitchFamily="34" charset="0"/>
            </a:endParaRPr>
          </a:p>
          <a:p>
            <a:pPr marL="539750" indent="-539750">
              <a:lnSpc>
                <a:spcPct val="150000"/>
              </a:lnSpc>
            </a:pPr>
            <a:r>
              <a:rPr lang="es-ES" sz="1200" b="1" dirty="0" smtClean="0">
                <a:latin typeface="Verdana" pitchFamily="34" charset="0"/>
                <a:hlinkClick r:id="rId8" action="ppaction://hlinksldjump"/>
              </a:rPr>
              <a:t>FORMACIÓ COMUNA</a:t>
            </a:r>
            <a:endParaRPr lang="es-ES" sz="1200" b="1" dirty="0" smtClean="0">
              <a:latin typeface="Verdana" pitchFamily="34" charset="0"/>
            </a:endParaRPr>
          </a:p>
          <a:p>
            <a:pPr marL="539750" lvl="0" indent="-539750">
              <a:lnSpc>
                <a:spcPct val="150000"/>
              </a:lnSpc>
              <a:buFont typeface="Wingdings" pitchFamily="2" charset="2"/>
              <a:buChar char="q"/>
            </a:pPr>
            <a:r>
              <a:rPr lang="ca-ES" sz="1200" b="1" dirty="0" err="1" smtClean="0">
                <a:solidFill>
                  <a:srgbClr val="0070C0"/>
                </a:solidFill>
                <a:latin typeface="Verdana" pitchFamily="34" charset="0"/>
              </a:rPr>
              <a:t>Ocupabilitat</a:t>
            </a:r>
            <a:r>
              <a:rPr lang="ca-ES" sz="1200" b="1" dirty="0" smtClean="0">
                <a:solidFill>
                  <a:srgbClr val="0070C0"/>
                </a:solidFill>
                <a:latin typeface="Verdana" pitchFamily="34" charset="0"/>
              </a:rPr>
              <a:t> </a:t>
            </a:r>
            <a:r>
              <a:rPr lang="ca-ES" sz="1200" b="1" dirty="0" smtClean="0">
                <a:latin typeface="Verdana" pitchFamily="34" charset="0"/>
              </a:rPr>
              <a:t>(50 hores)</a:t>
            </a:r>
          </a:p>
          <a:p>
            <a:pPr marL="539750" lvl="0" indent="-539750">
              <a:lnSpc>
                <a:spcPct val="150000"/>
              </a:lnSpc>
              <a:buFont typeface="Wingdings" pitchFamily="2" charset="2"/>
              <a:buChar char="q"/>
            </a:pPr>
            <a:r>
              <a:rPr lang="ca-ES" sz="1200" b="1" dirty="0" smtClean="0">
                <a:solidFill>
                  <a:srgbClr val="0070C0"/>
                </a:solidFill>
                <a:latin typeface="Verdana" pitchFamily="34" charset="0"/>
              </a:rPr>
              <a:t>Emprenedoria </a:t>
            </a:r>
            <a:r>
              <a:rPr lang="ca-ES" sz="1200" b="1" dirty="0" smtClean="0">
                <a:latin typeface="Verdana" pitchFamily="34" charset="0"/>
              </a:rPr>
              <a:t>(30 hores)</a:t>
            </a:r>
          </a:p>
          <a:p>
            <a:pPr marL="539750" lvl="0" indent="-539750">
              <a:lnSpc>
                <a:spcPct val="150000"/>
              </a:lnSpc>
              <a:buFont typeface="Wingdings" pitchFamily="2" charset="2"/>
              <a:buChar char="q"/>
            </a:pPr>
            <a:r>
              <a:rPr lang="ca-ES" sz="1200" b="1" dirty="0" err="1" smtClean="0">
                <a:solidFill>
                  <a:srgbClr val="0070C0"/>
                </a:solidFill>
                <a:latin typeface="Verdana" pitchFamily="34" charset="0"/>
              </a:rPr>
              <a:t>Actic</a:t>
            </a:r>
            <a:r>
              <a:rPr lang="ca-ES" sz="1200" b="1" dirty="0" smtClean="0">
                <a:solidFill>
                  <a:srgbClr val="0070C0"/>
                </a:solidFill>
                <a:latin typeface="Verdana" pitchFamily="34" charset="0"/>
              </a:rPr>
              <a:t> </a:t>
            </a:r>
            <a:r>
              <a:rPr lang="ca-ES" sz="1200" b="1" dirty="0" smtClean="0">
                <a:latin typeface="Verdana" pitchFamily="34" charset="0"/>
              </a:rPr>
              <a:t>(15 hores)</a:t>
            </a:r>
            <a:endParaRPr lang="es-ES" sz="1200" b="1" dirty="0" smtClean="0">
              <a:latin typeface="Verdana" pitchFamily="34" charset="0"/>
            </a:endParaRPr>
          </a:p>
          <a:p>
            <a:pPr marL="539750" lvl="0" indent="-539750">
              <a:lnSpc>
                <a:spcPct val="150000"/>
              </a:lnSpc>
              <a:buFont typeface="Wingdings" pitchFamily="2" charset="2"/>
              <a:buChar char="q"/>
            </a:pPr>
            <a:endParaRPr lang="es-ES" sz="1200" b="1" dirty="0" smtClean="0">
              <a:latin typeface="Verdana" pitchFamily="34" charset="0"/>
            </a:endParaRPr>
          </a:p>
          <a:p>
            <a:pPr marL="539750" lvl="0" indent="-539750">
              <a:lnSpc>
                <a:spcPct val="150000"/>
              </a:lnSpc>
              <a:buFont typeface="Wingdings" pitchFamily="2" charset="2"/>
              <a:buChar char="q"/>
            </a:pPr>
            <a:endParaRPr lang="es-ES" sz="1200" b="1" dirty="0" smtClean="0">
              <a:latin typeface="Verdana" pitchFamily="34" charset="0"/>
            </a:endParaRPr>
          </a:p>
          <a:p>
            <a:pPr marL="539750" lvl="0" indent="-539750">
              <a:lnSpc>
                <a:spcPct val="150000"/>
              </a:lnSpc>
              <a:buFont typeface="Wingdings" pitchFamily="2" charset="2"/>
              <a:buChar char="q"/>
            </a:pPr>
            <a:endParaRPr lang="es-ES" sz="1200" b="1" dirty="0" smtClean="0">
              <a:latin typeface="Verdana" pitchFamily="34" charset="0"/>
            </a:endParaRPr>
          </a:p>
          <a:p>
            <a:pPr marL="539750" lvl="0" indent="-539750">
              <a:lnSpc>
                <a:spcPct val="150000"/>
              </a:lnSpc>
              <a:buFont typeface="Wingdings" pitchFamily="2" charset="2"/>
              <a:buChar char="q"/>
            </a:pPr>
            <a:endParaRPr lang="es-ES" sz="1200" b="1" dirty="0" smtClean="0">
              <a:latin typeface="Verdana" pitchFamily="34" charset="0"/>
            </a:endParaRPr>
          </a:p>
          <a:p>
            <a:pPr marL="539750" lvl="0" indent="-539750">
              <a:lnSpc>
                <a:spcPct val="150000"/>
              </a:lnSpc>
              <a:buFont typeface="Wingdings" pitchFamily="2" charset="2"/>
              <a:buChar char="q"/>
            </a:pPr>
            <a:endParaRPr lang="es-ES" sz="1200" b="1" dirty="0" smtClean="0">
              <a:latin typeface="Verdana" pitchFamily="34" charset="0"/>
            </a:endParaRPr>
          </a:p>
          <a:p>
            <a:pPr marL="539750" lvl="0" indent="-539750">
              <a:lnSpc>
                <a:spcPct val="150000"/>
              </a:lnSpc>
              <a:buFont typeface="Wingdings" pitchFamily="2" charset="2"/>
              <a:buChar char="q"/>
            </a:pPr>
            <a:endParaRPr lang="es-ES" sz="1200" b="1" dirty="0" smtClean="0">
              <a:latin typeface="Verdana" pitchFamily="34" charset="0"/>
            </a:endParaRPr>
          </a:p>
          <a:p>
            <a:pPr marL="539750" lvl="0" indent="-539750">
              <a:lnSpc>
                <a:spcPct val="150000"/>
              </a:lnSpc>
              <a:buFont typeface="Wingdings" pitchFamily="2" charset="2"/>
              <a:buChar char="q"/>
            </a:pPr>
            <a:endParaRPr lang="es-ES" sz="1200" b="1" dirty="0" smtClean="0">
              <a:latin typeface="Verdana" pitchFamily="34" charset="0"/>
            </a:endParaRPr>
          </a:p>
          <a:p>
            <a:pPr marL="539750" lvl="0" indent="-539750">
              <a:lnSpc>
                <a:spcPct val="150000"/>
              </a:lnSpc>
              <a:buFont typeface="Wingdings" pitchFamily="2" charset="2"/>
              <a:buChar char="q"/>
            </a:pPr>
            <a:endParaRPr lang="es-ES" b="1" dirty="0" smtClean="0">
              <a:latin typeface="Verdana" pitchFamily="34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572396" y="1714488"/>
            <a:ext cx="937814" cy="913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500958" y="2714620"/>
            <a:ext cx="1107690" cy="873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7468184" y="3643314"/>
            <a:ext cx="1157296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7500958" y="4500570"/>
            <a:ext cx="1112149" cy="9345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500958" y="5429264"/>
            <a:ext cx="1063689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5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29375" y="6143625"/>
            <a:ext cx="24336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6" name="Imagen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357688" y="6143625"/>
            <a:ext cx="18542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7" name="Imagen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857875" y="428625"/>
            <a:ext cx="27844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8" name="Imagen 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42938" y="6215063"/>
            <a:ext cx="35718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9" name="Picture 8" descr="CCM2012 color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28625" y="142875"/>
            <a:ext cx="1881188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817" name="Rectangle 1"/>
          <p:cNvSpPr>
            <a:spLocks noChangeArrowheads="1"/>
          </p:cNvSpPr>
          <p:nvPr/>
        </p:nvSpPr>
        <p:spPr bwMode="auto">
          <a:xfrm>
            <a:off x="755576" y="868860"/>
            <a:ext cx="7920880" cy="5124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ES" b="1" dirty="0" smtClean="0">
              <a:latin typeface="Verdana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ES" b="1" dirty="0" smtClean="0">
                <a:latin typeface="Verdana" pitchFamily="34" charset="0"/>
                <a:ea typeface="Times New Roman" pitchFamily="18" charset="0"/>
                <a:cs typeface="Times New Roman" pitchFamily="18" charset="0"/>
                <a:hlinkClick r:id="rId8" action="ppaction://hlinksldjump"/>
              </a:rPr>
              <a:t>EXPERIÈNCIA PROFESSIONAL</a:t>
            </a:r>
            <a:endParaRPr kumimoji="0" lang="es-E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Times New Roman" pitchFamily="18" charset="0"/>
              <a:cs typeface="Times New Roman" pitchFamily="18" charset="0"/>
            </a:endParaRPr>
          </a:p>
          <a:p>
            <a:pPr lvl="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q"/>
              <a:tabLst>
                <a:tab pos="449263" algn="l"/>
              </a:tabLst>
            </a:pPr>
            <a:r>
              <a:rPr lang="es-ES" sz="1400" dirty="0" smtClean="0">
                <a:latin typeface="Verdana" pitchFamily="34" charset="0"/>
              </a:rPr>
              <a:t>     </a:t>
            </a:r>
            <a:r>
              <a:rPr lang="ca-ES" sz="1400" b="1" dirty="0" smtClean="0">
                <a:solidFill>
                  <a:srgbClr val="0070C0"/>
                </a:solidFill>
                <a:latin typeface="Verdana" pitchFamily="34" charset="0"/>
              </a:rPr>
              <a:t>Objectiu: </a:t>
            </a:r>
            <a:r>
              <a:rPr lang="ca-ES" sz="1400" dirty="0" smtClean="0">
                <a:latin typeface="Verdana" pitchFamily="34" charset="0"/>
              </a:rPr>
              <a:t>posar en la pràctica  les competències adquirides durant  la                    	formació i adquirir d’altres relacionades amb l’ocupació. </a:t>
            </a:r>
          </a:p>
          <a:p>
            <a:pPr lvl="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tabLst>
                <a:tab pos="449263" algn="l"/>
              </a:tabLst>
            </a:pPr>
            <a:endParaRPr lang="ca-ES" sz="1400" dirty="0" smtClean="0">
              <a:latin typeface="Verdana" pitchFamily="34" charset="0"/>
            </a:endParaRPr>
          </a:p>
          <a:p>
            <a:pPr marL="0" marR="0" lvl="0" indent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/>
            </a:pPr>
            <a:r>
              <a:rPr lang="ca-ES" sz="1400" dirty="0" smtClean="0">
                <a:latin typeface="Verdana" pitchFamily="34" charset="0"/>
              </a:rPr>
              <a:t>     Mitjançant un </a:t>
            </a:r>
            <a:r>
              <a:rPr lang="ca-ES" sz="1400" b="1" dirty="0" smtClean="0">
                <a:latin typeface="Verdana" pitchFamily="34" charset="0"/>
              </a:rPr>
              <a:t>contracte de treball</a:t>
            </a:r>
            <a:r>
              <a:rPr lang="ca-ES" sz="1400" dirty="0" smtClean="0">
                <a:latin typeface="Verdana" pitchFamily="34" charset="0"/>
              </a:rPr>
              <a:t>:</a:t>
            </a:r>
            <a:endParaRPr kumimoji="0" lang="ca-E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Times New Roman" pitchFamily="18" charset="0"/>
              <a:cs typeface="Times New Roman" pitchFamily="18" charset="0"/>
            </a:endParaRPr>
          </a:p>
          <a:p>
            <a:pPr marL="1716088" lvl="3" indent="90488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kumimoji="0" lang="ca-ES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    </a:t>
            </a:r>
            <a:r>
              <a:rPr lang="ca-ES" sz="1400" dirty="0" smtClean="0">
                <a:latin typeface="Verdana" pitchFamily="34" charset="0"/>
                <a:ea typeface="Times New Roman" pitchFamily="18" charset="0"/>
                <a:cs typeface="Times New Roman" pitchFamily="18" charset="0"/>
              </a:rPr>
              <a:t>D</a:t>
            </a:r>
            <a:r>
              <a:rPr kumimoji="0" lang="ca-E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urada </a:t>
            </a:r>
            <a:r>
              <a:rPr kumimoji="0" lang="ca-E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mínima de 6 mesos</a:t>
            </a:r>
            <a:r>
              <a:rPr kumimoji="0" lang="ca-E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.</a:t>
            </a:r>
          </a:p>
          <a:p>
            <a:pPr marL="2076450" lvl="3" indent="-360363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tabLst>
                <a:tab pos="1528763" algn="l"/>
              </a:tabLst>
            </a:pPr>
            <a:r>
              <a:rPr lang="ca-ES" sz="1400" b="1" dirty="0" smtClean="0">
                <a:latin typeface="Verdana" pitchFamily="34" charset="0"/>
                <a:ea typeface="Times New Roman" pitchFamily="18" charset="0"/>
                <a:cs typeface="Times New Roman" pitchFamily="18" charset="0"/>
              </a:rPr>
              <a:t>Jornada complerta o parcial  </a:t>
            </a:r>
            <a:r>
              <a:rPr lang="ca-ES" sz="1400" dirty="0" smtClean="0">
                <a:latin typeface="Verdana" pitchFamily="34" charset="0"/>
                <a:ea typeface="Times New Roman" pitchFamily="18" charset="0"/>
                <a:cs typeface="Times New Roman" pitchFamily="18" charset="0"/>
              </a:rPr>
              <a:t>(mínim 25h/setmanals ).</a:t>
            </a:r>
          </a:p>
          <a:p>
            <a:pPr marL="2076450" lvl="3" indent="-360363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tabLst>
                <a:tab pos="1528763" algn="l"/>
              </a:tabLst>
            </a:pPr>
            <a:r>
              <a:rPr lang="ca-ES" sz="1400" dirty="0" smtClean="0">
                <a:latin typeface="Verdana" pitchFamily="34" charset="0"/>
                <a:ea typeface="Times New Roman" pitchFamily="18" charset="0"/>
                <a:cs typeface="Times New Roman" pitchFamily="18" charset="0"/>
              </a:rPr>
              <a:t>Qualsevol tipus de contracte vigent (excepte interinitat, substitució o relleu) inclòs el contracte de formació. </a:t>
            </a:r>
          </a:p>
          <a:p>
            <a:pPr marL="2076450" lvl="2" indent="-360363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tabLst>
                <a:tab pos="1708150" algn="l"/>
              </a:tabLst>
            </a:pPr>
            <a:r>
              <a:rPr kumimoji="0" lang="ca-ES" sz="1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Salari per categoria professional </a:t>
            </a:r>
            <a:r>
              <a:rPr kumimoji="0" lang="ca-ES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que marqui el conveni de l’empresa  proporcional a la jornada treballada. </a:t>
            </a:r>
          </a:p>
          <a:p>
            <a:pPr marL="2076450" lvl="2" indent="-360363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tabLst>
                <a:tab pos="1708150" algn="l"/>
              </a:tabLst>
            </a:pPr>
            <a:r>
              <a:rPr lang="ca-ES" sz="1400" dirty="0" smtClean="0">
                <a:latin typeface="Verdana" pitchFamily="34" charset="0"/>
                <a:ea typeface="Times New Roman" pitchFamily="18" charset="0"/>
                <a:cs typeface="Times New Roman" pitchFamily="18" charset="0"/>
              </a:rPr>
              <a:t>Subvenció del </a:t>
            </a:r>
            <a:r>
              <a:rPr lang="ca-ES" sz="1400" dirty="0" smtClean="0">
                <a:latin typeface="Verdana" pitchFamily="34" charset="0"/>
              </a:rPr>
              <a:t>SMI per a l’any 2013 (fitxat en </a:t>
            </a:r>
            <a:r>
              <a:rPr kumimoji="0" lang="ca-ES" sz="1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645’30€</a:t>
            </a:r>
            <a:r>
              <a:rPr lang="ca-ES" sz="1400" b="1" dirty="0" smtClean="0">
                <a:latin typeface="Verdana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ca-ES" sz="14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bruts/mes)</a:t>
            </a:r>
            <a:r>
              <a:rPr kumimoji="0" lang="ca-ES" sz="1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 durant 6 mesos</a:t>
            </a:r>
            <a:r>
              <a:rPr lang="ca-ES" sz="1400" b="1" dirty="0" smtClean="0">
                <a:latin typeface="Verdana" pitchFamily="34" charset="0"/>
                <a:ea typeface="Times New Roman" pitchFamily="18" charset="0"/>
                <a:cs typeface="Times New Roman" pitchFamily="18" charset="0"/>
              </a:rPr>
              <a:t> i proporcional a la jornada.</a:t>
            </a:r>
            <a:endParaRPr kumimoji="0" lang="ca-ES" sz="1400" b="1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Times New Roman" pitchFamily="18" charset="0"/>
              <a:cs typeface="Times New Roman" pitchFamily="18" charset="0"/>
            </a:endParaRPr>
          </a:p>
          <a:p>
            <a:pPr marL="2076450" lvl="2" indent="-360363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tabLst>
                <a:tab pos="1708150" algn="l"/>
              </a:tabLst>
            </a:pPr>
            <a:endParaRPr kumimoji="0" lang="ca-E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357290" y="3429000"/>
            <a:ext cx="924694" cy="924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428728" y="4572008"/>
            <a:ext cx="924694" cy="924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5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29375" y="6143625"/>
            <a:ext cx="24336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6" name="Imagen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357688" y="6143625"/>
            <a:ext cx="18542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7" name="Imagen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857875" y="428625"/>
            <a:ext cx="27844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8" name="Imagen 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42938" y="6215063"/>
            <a:ext cx="35718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9" name="Picture 8" descr="CCM2012 color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28625" y="142875"/>
            <a:ext cx="1881188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6 Rectángulo"/>
          <p:cNvSpPr/>
          <p:nvPr/>
        </p:nvSpPr>
        <p:spPr>
          <a:xfrm>
            <a:off x="971600" y="1340768"/>
            <a:ext cx="7560840" cy="4524315"/>
          </a:xfrm>
          <a:prstGeom prst="rect">
            <a:avLst/>
          </a:prstGeom>
          <a:noFill/>
          <a:ln w="28575" cmpd="thickThin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endParaRPr lang="ca-ES" b="1" dirty="0" smtClean="0">
              <a:latin typeface="Verdana" pitchFamily="34" charset="0"/>
            </a:endParaRPr>
          </a:p>
          <a:p>
            <a:pPr algn="ctr"/>
            <a:r>
              <a:rPr lang="ca-ES" b="1" dirty="0" smtClean="0">
                <a:latin typeface="Verdana" pitchFamily="34" charset="0"/>
              </a:rPr>
              <a:t>Si teniu algun dubte podeu contactar amb les tutores del programa:</a:t>
            </a:r>
          </a:p>
          <a:p>
            <a:pPr algn="ctr"/>
            <a:endParaRPr lang="ca-ES" dirty="0" smtClean="0"/>
          </a:p>
          <a:p>
            <a:pPr algn="ctr"/>
            <a:r>
              <a:rPr lang="ca-ES" b="1" dirty="0" err="1" smtClean="0"/>
              <a:t>Email</a:t>
            </a:r>
            <a:r>
              <a:rPr lang="ca-ES" b="1" dirty="0" smtClean="0"/>
              <a:t>: </a:t>
            </a:r>
          </a:p>
          <a:p>
            <a:pPr algn="ctr"/>
            <a:r>
              <a:rPr lang="ca-ES" b="1" dirty="0" smtClean="0"/>
              <a:t>	Susanna Vilalta</a:t>
            </a:r>
            <a:r>
              <a:rPr lang="ca-ES" dirty="0" smtClean="0"/>
              <a:t>: </a:t>
            </a:r>
            <a:r>
              <a:rPr lang="ca-ES" dirty="0" err="1" smtClean="0">
                <a:hlinkClick r:id="rId8"/>
              </a:rPr>
              <a:t>susanna.vilalta</a:t>
            </a:r>
            <a:r>
              <a:rPr lang="ca-ES" dirty="0" smtClean="0">
                <a:hlinkClick r:id="rId8"/>
              </a:rPr>
              <a:t>@</a:t>
            </a:r>
            <a:r>
              <a:rPr lang="ca-ES" dirty="0" err="1" smtClean="0">
                <a:hlinkClick r:id="rId8"/>
              </a:rPr>
              <a:t>ccmaresme.cat</a:t>
            </a:r>
            <a:endParaRPr lang="ca-ES" dirty="0" smtClean="0"/>
          </a:p>
          <a:p>
            <a:pPr algn="ctr"/>
            <a:r>
              <a:rPr lang="ca-ES" b="1" dirty="0" smtClean="0"/>
              <a:t>	Verònica</a:t>
            </a:r>
            <a:r>
              <a:rPr lang="ca-ES" dirty="0" smtClean="0"/>
              <a:t> </a:t>
            </a:r>
            <a:r>
              <a:rPr lang="ca-ES" b="1" dirty="0" smtClean="0"/>
              <a:t>Pérez</a:t>
            </a:r>
            <a:r>
              <a:rPr lang="ca-ES" dirty="0" smtClean="0"/>
              <a:t> : </a:t>
            </a:r>
            <a:r>
              <a:rPr lang="ca-ES" dirty="0" err="1" smtClean="0">
                <a:hlinkClick r:id="rId9"/>
              </a:rPr>
              <a:t>veronica.perez</a:t>
            </a:r>
            <a:r>
              <a:rPr lang="ca-ES" dirty="0" smtClean="0">
                <a:hlinkClick r:id="rId9"/>
              </a:rPr>
              <a:t>@</a:t>
            </a:r>
            <a:r>
              <a:rPr lang="ca-ES" dirty="0" err="1" smtClean="0">
                <a:hlinkClick r:id="rId9"/>
              </a:rPr>
              <a:t>ccmaresme.cat</a:t>
            </a:r>
            <a:endParaRPr lang="ca-ES" dirty="0" smtClean="0"/>
          </a:p>
          <a:p>
            <a:pPr algn="ctr"/>
            <a:endParaRPr lang="ca-ES" dirty="0" smtClean="0"/>
          </a:p>
          <a:p>
            <a:pPr algn="ctr"/>
            <a:r>
              <a:rPr lang="ca-ES" b="1" dirty="0" smtClean="0"/>
              <a:t>Adreça:</a:t>
            </a:r>
          </a:p>
          <a:p>
            <a:pPr algn="ctr"/>
            <a:r>
              <a:rPr lang="ca-ES" dirty="0" smtClean="0"/>
              <a:t>Plaça Miquel Biada, 1</a:t>
            </a:r>
          </a:p>
          <a:p>
            <a:pPr algn="ctr"/>
            <a:r>
              <a:rPr lang="ca-ES" dirty="0" smtClean="0"/>
              <a:t>08301 MATARÓ</a:t>
            </a:r>
          </a:p>
          <a:p>
            <a:pPr algn="ctr"/>
            <a:endParaRPr lang="ca-ES" dirty="0" smtClean="0"/>
          </a:p>
          <a:p>
            <a:pPr algn="ctr"/>
            <a:r>
              <a:rPr lang="ca-ES" b="1" dirty="0" smtClean="0"/>
              <a:t>Telèfons:</a:t>
            </a:r>
          </a:p>
          <a:p>
            <a:pPr algn="ctr"/>
            <a:r>
              <a:rPr lang="ca-ES" dirty="0" smtClean="0"/>
              <a:t>             Telèfon:</a:t>
            </a:r>
            <a:r>
              <a:rPr lang="ca-ES" b="1" dirty="0" smtClean="0"/>
              <a:t> 93 741 16 16  </a:t>
            </a:r>
            <a:r>
              <a:rPr lang="ca-ES" dirty="0" smtClean="0"/>
              <a:t>Ext</a:t>
            </a:r>
            <a:r>
              <a:rPr lang="ca-ES" b="1" dirty="0" smtClean="0"/>
              <a:t>. 206 </a:t>
            </a:r>
            <a:r>
              <a:rPr lang="ca-ES" dirty="0" smtClean="0"/>
              <a:t>(Susanna) i </a:t>
            </a:r>
            <a:r>
              <a:rPr lang="ca-ES" b="1" dirty="0" smtClean="0"/>
              <a:t>118 </a:t>
            </a:r>
            <a:r>
              <a:rPr lang="ca-ES" dirty="0" smtClean="0"/>
              <a:t>(Verònica)</a:t>
            </a:r>
          </a:p>
          <a:p>
            <a:pPr algn="ctr"/>
            <a:r>
              <a:rPr lang="ca-ES" dirty="0" smtClean="0"/>
              <a:t> </a:t>
            </a:r>
          </a:p>
          <a:p>
            <a:pPr algn="ctr"/>
            <a:r>
              <a:rPr lang="ca-ES" dirty="0" smtClean="0"/>
              <a:t>Web: </a:t>
            </a:r>
            <a:r>
              <a:rPr lang="ca-ES" dirty="0" err="1" smtClean="0">
                <a:hlinkClick r:id="rId10"/>
              </a:rPr>
              <a:t>www.ccmaresme.cat</a:t>
            </a:r>
            <a:endParaRPr lang="ca-E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1547664" y="2420888"/>
            <a:ext cx="1078284" cy="7656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 rot="5400000">
            <a:off x="1500166" y="4714884"/>
            <a:ext cx="720080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1224</TotalTime>
  <Words>112</Words>
  <Application>Microsoft Office PowerPoint</Application>
  <PresentationFormat>Presentación en pantalla (4:3)</PresentationFormat>
  <Paragraphs>56</Paragraphs>
  <Slides>4</Slides>
  <Notes>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Tema de Office</vt:lpstr>
      <vt:lpstr>Diapositiva 1</vt:lpstr>
      <vt:lpstr>Diapositiva 2</vt:lpstr>
      <vt:lpstr>Diapositiva 3</vt:lpstr>
      <vt:lpstr>Diapositiva 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olga palacio</dc:creator>
  <cp:lastModifiedBy>Olga Lorente</cp:lastModifiedBy>
  <cp:revision>132</cp:revision>
  <dcterms:created xsi:type="dcterms:W3CDTF">2013-01-16T09:37:37Z</dcterms:created>
  <dcterms:modified xsi:type="dcterms:W3CDTF">2013-05-06T10:36:41Z</dcterms:modified>
</cp:coreProperties>
</file>