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6" r:id="rId4"/>
    <p:sldId id="262" r:id="rId5"/>
    <p:sldId id="264" r:id="rId6"/>
    <p:sldId id="263" r:id="rId7"/>
    <p:sldId id="259" r:id="rId8"/>
    <p:sldId id="265" r:id="rId9"/>
  </p:sldIdLst>
  <p:sldSz cx="9144000" cy="6858000" type="screen4x3"/>
  <p:notesSz cx="6735763" cy="98663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09" autoAdjust="0"/>
  </p:normalViewPr>
  <p:slideViewPr>
    <p:cSldViewPr showGuides="1"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MONICA\_actual\Pressupost%202015\docus%202015\PERSONAL%20PERCENTATG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MONICA\_actual\Pressupost%202015\pressupost%202014%2012_13\graficspowerpoint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MONICA\_actual\Pressupost%202015\pressupost%202014%2012_13\graficspowerpoint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138888888888891"/>
          <c:y val="0.21527777777777779"/>
          <c:w val="0.72777777777777775"/>
          <c:h val="0.69444444444444464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2.1296296296296278E-2"/>
                  <c:y val="-8.59719474357442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9012345679012372E-2"/>
                  <c:y val="-3.47182571824391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773135996889279"/>
                      <c:h val="0.1716694772344013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11697534509575191"/>
                  <c:y val="-1.04214456153915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15733449985419"/>
                      <c:h val="0.1509566995525221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5277777777777779"/>
                  <c:y val="-7.10995565548685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37654320987651"/>
                      <c:h val="0.20539629005059018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2.0908004778972519E-2"/>
                  <c:y val="-1.615508885298869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9475304996597642"/>
                  <c:y val="-3.108004548546108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93511227763195"/>
                      <c:h val="0.14138881880911597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"/>
                  <c:y val="-6.018518518518518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1666666666666623E-2"/>
                  <c:y val="-4.629629629629636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Hoja2!$B$15:$B$20</c:f>
              <c:strCache>
                <c:ptCount val="6"/>
                <c:pt idx="0">
                  <c:v>1 Serveis Grals</c:v>
                </c:pt>
                <c:pt idx="1">
                  <c:v>2 Promoció Econòmica </c:v>
                </c:pt>
                <c:pt idx="2">
                  <c:v>3 Medi Ambient</c:v>
                </c:pt>
                <c:pt idx="3">
                  <c:v>4 Benestar Social i Educació</c:v>
                </c:pt>
                <c:pt idx="4">
                  <c:v> 4.1 Joventut, Salut Pública, Cultura i consum</c:v>
                </c:pt>
                <c:pt idx="5">
                  <c:v>5 Cooperació Municipal i Planificació</c:v>
                </c:pt>
              </c:strCache>
            </c:strRef>
          </c:cat>
          <c:val>
            <c:numRef>
              <c:f>Hoja2!$E$15:$E$20</c:f>
              <c:numCache>
                <c:formatCode>0.0%</c:formatCode>
                <c:ptCount val="6"/>
                <c:pt idx="0">
                  <c:v>4.3685788873207558E-2</c:v>
                </c:pt>
                <c:pt idx="1">
                  <c:v>2.0910306557059544E-2</c:v>
                </c:pt>
                <c:pt idx="2">
                  <c:v>1.7231365219207956E-2</c:v>
                </c:pt>
                <c:pt idx="3">
                  <c:v>3.2927059773013669E-2</c:v>
                </c:pt>
                <c:pt idx="4">
                  <c:v>6.6366042890192885E-3</c:v>
                </c:pt>
                <c:pt idx="5">
                  <c:v>9.6624126395968984E-3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0"/>
      <c:rotY val="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211093368573724E-2"/>
          <c:y val="0.17935768758518941"/>
          <c:w val="0.95222584147665579"/>
          <c:h val="0.7342244837319863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8.92857142857141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905669432735703E-17"/>
                  <c:y val="-1.7857142857142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1.7857142857142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1.4880952380952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1.1904761904761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1.7857142857142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8.047491917587728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1.7857142857142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5.9523809523809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8.92857142857141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1.7857142857142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7028522775649224E-3"/>
                  <c:y val="-2.5751072961373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1.7167381974248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'resultat pressupostari'!$B$4:$B$17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'resultat pressupostari'!$C$4:$C$17</c:f>
              <c:numCache>
                <c:formatCode>#,##0.00</c:formatCode>
                <c:ptCount val="14"/>
                <c:pt idx="0">
                  <c:v>366533.32</c:v>
                </c:pt>
                <c:pt idx="1">
                  <c:v>278266.3</c:v>
                </c:pt>
                <c:pt idx="2">
                  <c:v>312614.34999999986</c:v>
                </c:pt>
                <c:pt idx="3">
                  <c:v>304555.96000000002</c:v>
                </c:pt>
                <c:pt idx="4">
                  <c:v>234046.83</c:v>
                </c:pt>
                <c:pt idx="5">
                  <c:v>387201.2800000002</c:v>
                </c:pt>
                <c:pt idx="6">
                  <c:v>722289.26999999967</c:v>
                </c:pt>
                <c:pt idx="7">
                  <c:v>554616.23</c:v>
                </c:pt>
                <c:pt idx="8">
                  <c:v>347035.08</c:v>
                </c:pt>
                <c:pt idx="9">
                  <c:v>236198.46</c:v>
                </c:pt>
                <c:pt idx="10">
                  <c:v>462511.48000000016</c:v>
                </c:pt>
                <c:pt idx="11">
                  <c:v>31876.649999999991</c:v>
                </c:pt>
                <c:pt idx="12">
                  <c:v>14736.220000000005</c:v>
                </c:pt>
                <c:pt idx="13">
                  <c:v>17555.849999999988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gapDepth val="182"/>
        <c:shape val="cylinder"/>
        <c:axId val="130994176"/>
        <c:axId val="130995712"/>
        <c:axId val="0"/>
      </c:bar3DChart>
      <c:catAx>
        <c:axId val="13099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ES"/>
          </a:p>
        </c:txPr>
        <c:crossAx val="130995712"/>
        <c:crosses val="autoZero"/>
        <c:auto val="1"/>
        <c:lblAlgn val="ctr"/>
        <c:lblOffset val="100"/>
        <c:noMultiLvlLbl val="0"/>
      </c:catAx>
      <c:valAx>
        <c:axId val="13099571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3099417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0"/>
      <c:rotY val="10"/>
      <c:depthPercent val="100"/>
      <c:rAngAx val="0"/>
      <c:perspective val="20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2.3887081351994788E-2"/>
          <c:y val="0.16034520025767571"/>
          <c:w val="0.97611291795047361"/>
          <c:h val="0.6655192644529981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1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"/>
                  <c:y val="-8.92857142857141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905669432735623E-17"/>
                  <c:y val="-1.785714285714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1.7857142857142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1.4880952380952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1.1904761904761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1.7857142857142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2.0833333333333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1.7857142857142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5.9523809523809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8.92857142857141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1.7857142857142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6.1612408473390714E-3"/>
                  <c:y val="-1.8128869793912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9531354833245E-16"/>
                  <c:y val="-2.1636240703177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'Romanent tresoreria'!$C$6:$C$19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'Romanent tresoreria'!$D$6:$D$19</c:f>
              <c:numCache>
                <c:formatCode>#,##0.00</c:formatCode>
                <c:ptCount val="14"/>
                <c:pt idx="0">
                  <c:v>307192.0300000002</c:v>
                </c:pt>
                <c:pt idx="1">
                  <c:v>254732.37</c:v>
                </c:pt>
                <c:pt idx="2">
                  <c:v>406740.85</c:v>
                </c:pt>
                <c:pt idx="3">
                  <c:v>424789.63</c:v>
                </c:pt>
                <c:pt idx="4">
                  <c:v>332969.89</c:v>
                </c:pt>
                <c:pt idx="5">
                  <c:v>592677.66999999969</c:v>
                </c:pt>
                <c:pt idx="6">
                  <c:v>764434.15</c:v>
                </c:pt>
                <c:pt idx="7">
                  <c:v>1233168.9000000004</c:v>
                </c:pt>
                <c:pt idx="8">
                  <c:v>1313495.9000000004</c:v>
                </c:pt>
                <c:pt idx="9">
                  <c:v>1098902.32</c:v>
                </c:pt>
                <c:pt idx="10" formatCode="#,##0">
                  <c:v>588368.81000000041</c:v>
                </c:pt>
                <c:pt idx="11" formatCode="_(* #,##0.00_);_(* \(#,##0.00\);_(* &quot;-&quot;??_);_(@_)">
                  <c:v>231714.88999999993</c:v>
                </c:pt>
                <c:pt idx="12" formatCode="_(* #,##0.00_);_(* \(#,##0.00\);_(* &quot;-&quot;??_);_(@_)">
                  <c:v>82782.48</c:v>
                </c:pt>
                <c:pt idx="13" formatCode="General">
                  <c:v>31184.649999999991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gapDepth val="0"/>
        <c:shape val="cylinder"/>
        <c:axId val="93423872"/>
        <c:axId val="93437952"/>
        <c:axId val="0"/>
      </c:bar3DChart>
      <c:catAx>
        <c:axId val="9342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ES"/>
          </a:p>
        </c:txPr>
        <c:crossAx val="93437952"/>
        <c:crosses val="autoZero"/>
        <c:auto val="1"/>
        <c:lblAlgn val="ctr"/>
        <c:lblOffset val="100"/>
        <c:noMultiLvlLbl val="0"/>
      </c:catAx>
      <c:valAx>
        <c:axId val="9343795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9342387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2D22-8B91-42FC-B8F0-7D8373529CCA}" type="datetimeFigureOut">
              <a:rPr lang="ca-ES" smtClean="0"/>
              <a:pPr/>
              <a:t>16/12/2014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2902-2A14-49BC-BED2-C370804CB04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2D22-8B91-42FC-B8F0-7D8373529CCA}" type="datetimeFigureOut">
              <a:rPr lang="ca-ES" smtClean="0"/>
              <a:pPr/>
              <a:t>16/12/2014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2902-2A14-49BC-BED2-C370804CB04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2D22-8B91-42FC-B8F0-7D8373529CCA}" type="datetimeFigureOut">
              <a:rPr lang="ca-ES" smtClean="0"/>
              <a:pPr/>
              <a:t>16/12/2014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2902-2A14-49BC-BED2-C370804CB04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2D22-8B91-42FC-B8F0-7D8373529CCA}" type="datetimeFigureOut">
              <a:rPr lang="ca-ES" smtClean="0"/>
              <a:pPr/>
              <a:t>16/12/2014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2902-2A14-49BC-BED2-C370804CB04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2D22-8B91-42FC-B8F0-7D8373529CCA}" type="datetimeFigureOut">
              <a:rPr lang="ca-ES" smtClean="0"/>
              <a:pPr/>
              <a:t>16/12/2014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2902-2A14-49BC-BED2-C370804CB04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2D22-8B91-42FC-B8F0-7D8373529CCA}" type="datetimeFigureOut">
              <a:rPr lang="ca-ES" smtClean="0"/>
              <a:pPr/>
              <a:t>16/12/2014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2902-2A14-49BC-BED2-C370804CB04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2D22-8B91-42FC-B8F0-7D8373529CCA}" type="datetimeFigureOut">
              <a:rPr lang="ca-ES" smtClean="0"/>
              <a:pPr/>
              <a:t>16/12/2014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2902-2A14-49BC-BED2-C370804CB04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2D22-8B91-42FC-B8F0-7D8373529CCA}" type="datetimeFigureOut">
              <a:rPr lang="ca-ES" smtClean="0"/>
              <a:pPr/>
              <a:t>16/12/2014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2902-2A14-49BC-BED2-C370804CB04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2D22-8B91-42FC-B8F0-7D8373529CCA}" type="datetimeFigureOut">
              <a:rPr lang="ca-ES" smtClean="0"/>
              <a:pPr/>
              <a:t>16/12/2014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2902-2A14-49BC-BED2-C370804CB04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2D22-8B91-42FC-B8F0-7D8373529CCA}" type="datetimeFigureOut">
              <a:rPr lang="ca-ES" smtClean="0"/>
              <a:pPr/>
              <a:t>16/12/2014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2902-2A14-49BC-BED2-C370804CB04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2D22-8B91-42FC-B8F0-7D8373529CCA}" type="datetimeFigureOut">
              <a:rPr lang="ca-ES" smtClean="0"/>
              <a:pPr/>
              <a:t>16/12/2014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2902-2A14-49BC-BED2-C370804CB04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2D22-8B91-42FC-B8F0-7D8373529CCA}" type="datetimeFigureOut">
              <a:rPr lang="ca-ES" smtClean="0"/>
              <a:pPr/>
              <a:t>16/12/2014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92902-2A14-49BC-BED2-C370804CB04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w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file000541555372.jpg"/>
          <p:cNvPicPr>
            <a:picLocks noChangeAspect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2051" name="Picture 3" descr="proves solucions grafiques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412776"/>
            <a:ext cx="185410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CuadroTexto"/>
          <p:cNvSpPr txBox="1"/>
          <p:nvPr/>
        </p:nvSpPr>
        <p:spPr>
          <a:xfrm>
            <a:off x="2123728" y="3018438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Desembre 2014</a:t>
            </a:r>
            <a:endParaRPr lang="ca-E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411760" y="1412776"/>
            <a:ext cx="4968552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ca-E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Std" pitchFamily="34" charset="0"/>
              </a:rPr>
              <a:t>Pressupost </a:t>
            </a:r>
          </a:p>
          <a:p>
            <a:pPr>
              <a:lnSpc>
                <a:spcPts val="4000"/>
              </a:lnSpc>
            </a:pPr>
            <a:r>
              <a:rPr lang="ca-E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Std" pitchFamily="34" charset="0"/>
              </a:rPr>
              <a:t>General del </a:t>
            </a:r>
          </a:p>
          <a:p>
            <a:pPr>
              <a:lnSpc>
                <a:spcPts val="4000"/>
              </a:lnSpc>
            </a:pPr>
            <a:r>
              <a:rPr lang="ca-E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Std" pitchFamily="34" charset="0"/>
              </a:rPr>
              <a:t>Consell Comarcal </a:t>
            </a:r>
          </a:p>
          <a:p>
            <a:pPr>
              <a:lnSpc>
                <a:spcPts val="4000"/>
              </a:lnSpc>
            </a:pPr>
            <a:r>
              <a:rPr lang="ca-E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Std" pitchFamily="34" charset="0"/>
              </a:rPr>
              <a:t>del Maresme 2015 </a:t>
            </a:r>
            <a:endParaRPr lang="ca-ES" sz="4000" b="1" dirty="0">
              <a:solidFill>
                <a:schemeClr val="tx1">
                  <a:lumMod val="65000"/>
                  <a:lumOff val="35000"/>
                </a:schemeClr>
              </a:solidFill>
              <a:latin typeface="News Gothic St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CuadroTexto"/>
          <p:cNvSpPr txBox="1"/>
          <p:nvPr/>
        </p:nvSpPr>
        <p:spPr>
          <a:xfrm>
            <a:off x="1763688" y="476672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PRESSUPOST DEL CONSELL COMARCAL DEL MARESME 2015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" name="17 Conector recto"/>
          <p:cNvCxnSpPr/>
          <p:nvPr/>
        </p:nvCxnSpPr>
        <p:spPr>
          <a:xfrm flipH="1">
            <a:off x="1763688" y="332656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0" y="908720"/>
            <a:ext cx="467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0" y="332656"/>
            <a:ext cx="467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proves solucions grafiques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332656"/>
            <a:ext cx="11382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15 CuadroTexto"/>
          <p:cNvSpPr txBox="1"/>
          <p:nvPr/>
        </p:nvSpPr>
        <p:spPr>
          <a:xfrm>
            <a:off x="971600" y="1290246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Evolució del pressupost del CCM 2000-2015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23887" y="1700808"/>
            <a:ext cx="78962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13 CuadroTexto"/>
          <p:cNvSpPr txBox="1"/>
          <p:nvPr/>
        </p:nvSpPr>
        <p:spPr>
          <a:xfrm>
            <a:off x="6372200" y="1052736"/>
            <a:ext cx="2592288" cy="10156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Reducció pressupost</a:t>
            </a:r>
            <a:endParaRPr lang="ca-ES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s-ES" sz="16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ca-ES" sz="2800" b="1" dirty="0" smtClean="0">
                <a:solidFill>
                  <a:schemeClr val="bg1">
                    <a:lumMod val="50000"/>
                  </a:schemeClr>
                </a:solidFill>
              </a:rPr>
              <a:t>-1,21%</a:t>
            </a:r>
            <a:endParaRPr lang="es-ES" sz="28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640" y="4132153"/>
            <a:ext cx="3347864" cy="275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proves solucions grafiques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9552" y="332656"/>
            <a:ext cx="11382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1763688" y="476672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PRESSUPOST DEL CONSELL COMARCAL DEL MARESME 2015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" name="17 Conector recto"/>
          <p:cNvCxnSpPr/>
          <p:nvPr/>
        </p:nvCxnSpPr>
        <p:spPr>
          <a:xfrm flipH="1">
            <a:off x="1763688" y="332656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0" y="908720"/>
            <a:ext cx="467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0" y="332656"/>
            <a:ext cx="467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179512" y="1434262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Ingressos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7" name="76 CuadroTexto"/>
          <p:cNvSpPr txBox="1"/>
          <p:nvPr/>
        </p:nvSpPr>
        <p:spPr>
          <a:xfrm>
            <a:off x="3600400" y="1052736"/>
            <a:ext cx="792088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b="1" dirty="0" smtClean="0">
                <a:solidFill>
                  <a:schemeClr val="bg1">
                    <a:lumMod val="50000"/>
                  </a:schemeClr>
                </a:solidFill>
              </a:rPr>
              <a:t>Ingressos</a:t>
            </a:r>
            <a:endParaRPr lang="ca-E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77 CuadroTexto"/>
          <p:cNvSpPr txBox="1"/>
          <p:nvPr/>
        </p:nvSpPr>
        <p:spPr>
          <a:xfrm>
            <a:off x="5076056" y="2924944"/>
            <a:ext cx="792088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b="1" dirty="0" smtClean="0">
                <a:solidFill>
                  <a:schemeClr val="bg1">
                    <a:lumMod val="50000"/>
                  </a:schemeClr>
                </a:solidFill>
              </a:rPr>
              <a:t>Despeses</a:t>
            </a:r>
            <a:endParaRPr lang="ca-E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78 CuadroTexto"/>
          <p:cNvSpPr txBox="1"/>
          <p:nvPr/>
        </p:nvSpPr>
        <p:spPr>
          <a:xfrm>
            <a:off x="5724128" y="4365104"/>
            <a:ext cx="1331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b="1" dirty="0" smtClean="0">
                <a:solidFill>
                  <a:schemeClr val="bg1">
                    <a:lumMod val="50000"/>
                  </a:schemeClr>
                </a:solidFill>
              </a:rPr>
              <a:t>Comparativa d’ingressos i Despeses</a:t>
            </a:r>
            <a:endParaRPr lang="ca-E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747549"/>
            <a:ext cx="3456383" cy="225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19 CuadroTexto"/>
          <p:cNvSpPr txBox="1"/>
          <p:nvPr/>
        </p:nvSpPr>
        <p:spPr>
          <a:xfrm>
            <a:off x="179512" y="1074222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QUADRES GENERALS 2015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415795"/>
            <a:ext cx="5328591" cy="2253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22 CuadroTexto"/>
          <p:cNvSpPr txBox="1"/>
          <p:nvPr/>
        </p:nvSpPr>
        <p:spPr>
          <a:xfrm>
            <a:off x="179512" y="4098558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Despeses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 l="3670" r="6426" b="12494"/>
          <a:stretch>
            <a:fillRect/>
          </a:stretch>
        </p:blipFill>
        <p:spPr bwMode="auto">
          <a:xfrm>
            <a:off x="3816424" y="1133747"/>
            <a:ext cx="3419872" cy="179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 l="3603" r="9049" b="9631"/>
          <a:stretch>
            <a:fillRect/>
          </a:stretch>
        </p:blipFill>
        <p:spPr bwMode="auto">
          <a:xfrm>
            <a:off x="5796136" y="2613174"/>
            <a:ext cx="3275856" cy="18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proves solucions grafiques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332656"/>
            <a:ext cx="11382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1763688" y="476672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PRESSUPOST DEL CONSELL COMARCAL DEL MARESME 2015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" name="17 Conector recto"/>
          <p:cNvCxnSpPr/>
          <p:nvPr/>
        </p:nvCxnSpPr>
        <p:spPr>
          <a:xfrm flipH="1">
            <a:off x="1763688" y="332656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0" y="908720"/>
            <a:ext cx="467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0" y="332656"/>
            <a:ext cx="467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971600" y="1052736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EVOLUCIÓ DEL FINANÇAMENT DE SERVEIS DEL CCM SOBRE EL PRESSUPOST 2010-2014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23528" y="1484784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Gestió Educació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203848" y="1484784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Gestió Joventut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156176" y="1506270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Consum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23528" y="4221088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Fons Cooperació Local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347864" y="4221088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ACA- per despeses indirectes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1628800"/>
            <a:ext cx="34099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005064"/>
            <a:ext cx="34099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1628800"/>
            <a:ext cx="34099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26546" y="1556792"/>
            <a:ext cx="34099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08520" y="4452317"/>
            <a:ext cx="34099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15816" y="4452317"/>
            <a:ext cx="34099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35 CuadroTexto"/>
          <p:cNvSpPr txBox="1"/>
          <p:nvPr/>
        </p:nvSpPr>
        <p:spPr>
          <a:xfrm>
            <a:off x="6156176" y="4006418"/>
            <a:ext cx="273630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Diferència de finançament respecte l’any anterior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6156176" y="3933056"/>
            <a:ext cx="2808312" cy="285293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8" name="37 CuadroTexto"/>
          <p:cNvSpPr txBox="1"/>
          <p:nvPr/>
        </p:nvSpPr>
        <p:spPr>
          <a:xfrm>
            <a:off x="6156176" y="6237312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b="1" dirty="0" smtClean="0">
                <a:solidFill>
                  <a:schemeClr val="bg1">
                    <a:lumMod val="50000"/>
                  </a:schemeClr>
                </a:solidFill>
              </a:rPr>
              <a:t>Total acumulat de disminució d’ingressos:</a:t>
            </a:r>
          </a:p>
          <a:p>
            <a:pPr algn="ctr"/>
            <a:r>
              <a:rPr lang="ca-ES" sz="2000" b="1" dirty="0" smtClean="0"/>
              <a:t>491.445,83 €</a:t>
            </a:r>
            <a:endParaRPr lang="ca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proves solucions grafiques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332656"/>
            <a:ext cx="11382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1763688" y="476672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PRESSUPOST DEL CONSELL COMARCAL DEL MARESME 2015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" name="17 Conector recto"/>
          <p:cNvCxnSpPr/>
          <p:nvPr/>
        </p:nvCxnSpPr>
        <p:spPr>
          <a:xfrm flipH="1">
            <a:off x="1763688" y="332656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0" y="908720"/>
            <a:ext cx="467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0" y="332656"/>
            <a:ext cx="467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51520" y="1052736"/>
            <a:ext cx="2592288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Despesa del Capítol 1 per Àrees sobre el pressupost 2015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79512" y="335699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Despesa del Capítol 1 per tipus de personal sobre el total del pressupost 2015</a:t>
            </a:r>
          </a:p>
        </p:txBody>
      </p:sp>
      <p:graphicFrame>
        <p:nvGraphicFramePr>
          <p:cNvPr id="20" name="1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240209"/>
              </p:ext>
            </p:extLst>
          </p:nvPr>
        </p:nvGraphicFramePr>
        <p:xfrm>
          <a:off x="2771800" y="1160892"/>
          <a:ext cx="5107900" cy="2502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285005"/>
            <a:ext cx="4464496" cy="24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3 CuadroTexto"/>
          <p:cNvSpPr txBox="1"/>
          <p:nvPr/>
        </p:nvSpPr>
        <p:spPr>
          <a:xfrm>
            <a:off x="179512" y="4758823"/>
            <a:ext cx="2592288" cy="187743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Ingressos no finalistes</a:t>
            </a:r>
          </a:p>
          <a:p>
            <a:endParaRPr lang="es-ES" sz="16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2.563.527,00</a:t>
            </a:r>
          </a:p>
          <a:p>
            <a:endParaRPr lang="es-ES" sz="16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Despeses</a:t>
            </a:r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</a:rPr>
              <a:t> de personal</a:t>
            </a:r>
          </a:p>
          <a:p>
            <a:endParaRPr lang="es-ES" sz="16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3.738.475,85</a:t>
            </a:r>
            <a:endParaRPr lang="ca-ES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proves solucions grafiques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332656"/>
            <a:ext cx="11382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1763688" y="476672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PRESSUPOST DEL CONSELL COMARCAL DEL MARESME 2015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" name="17 Conector recto"/>
          <p:cNvCxnSpPr/>
          <p:nvPr/>
        </p:nvCxnSpPr>
        <p:spPr>
          <a:xfrm flipH="1">
            <a:off x="1763688" y="332656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0" y="908720"/>
            <a:ext cx="467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0" y="332656"/>
            <a:ext cx="467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179512" y="5229200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Evolució del romanent líquid de tresoreria 2000-2013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508104" y="2124145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Evolució del resultat </a:t>
            </a:r>
          </a:p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pressupostari 2000-2013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2" name="2 Gráfico"/>
          <p:cNvGraphicFramePr>
            <a:graphicFrameLocks/>
          </p:cNvGraphicFramePr>
          <p:nvPr/>
        </p:nvGraphicFramePr>
        <p:xfrm>
          <a:off x="179512" y="764704"/>
          <a:ext cx="54483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3 Gráfico"/>
          <p:cNvGraphicFramePr>
            <a:graphicFrameLocks/>
          </p:cNvGraphicFramePr>
          <p:nvPr/>
        </p:nvGraphicFramePr>
        <p:xfrm>
          <a:off x="3188494" y="3429000"/>
          <a:ext cx="5955506" cy="37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proves solucions grafiques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332656"/>
            <a:ext cx="11382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1763688" y="476672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PRESSUPOST DEL CONSELL COMARCAL DEL MARESME 2015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" name="17 Conector recto"/>
          <p:cNvCxnSpPr/>
          <p:nvPr/>
        </p:nvCxnSpPr>
        <p:spPr>
          <a:xfrm flipH="1">
            <a:off x="1763688" y="332656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0" y="908720"/>
            <a:ext cx="467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0" y="332656"/>
            <a:ext cx="467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899592" y="134076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Comparativa del pressupost</a:t>
            </a:r>
          </a:p>
          <a:p>
            <a:r>
              <a:rPr lang="ca-ES" sz="1600" b="1" dirty="0" smtClean="0">
                <a:solidFill>
                  <a:schemeClr val="bg1">
                    <a:lumMod val="50000"/>
                  </a:schemeClr>
                </a:solidFill>
              </a:rPr>
              <a:t>i del personal del CCM 2000-2015</a:t>
            </a:r>
            <a:endParaRPr lang="ca-E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347" t="11744" r="2287" b="26897"/>
          <a:stretch>
            <a:fillRect/>
          </a:stretch>
        </p:blipFill>
        <p:spPr bwMode="auto">
          <a:xfrm>
            <a:off x="899592" y="1988840"/>
            <a:ext cx="7632848" cy="454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file000541555372.jpg"/>
          <p:cNvPicPr>
            <a:picLocks noChangeAspect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5" name="Picture 3" descr="proves solucions grafiques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412776"/>
            <a:ext cx="185410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2411760" y="1412776"/>
            <a:ext cx="4968552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ca-E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Std" pitchFamily="34" charset="0"/>
              </a:rPr>
              <a:t>Pressupost </a:t>
            </a:r>
          </a:p>
          <a:p>
            <a:pPr>
              <a:lnSpc>
                <a:spcPts val="4000"/>
              </a:lnSpc>
            </a:pPr>
            <a:r>
              <a:rPr lang="ca-E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Std" pitchFamily="34" charset="0"/>
              </a:rPr>
              <a:t>General del </a:t>
            </a:r>
          </a:p>
          <a:p>
            <a:pPr>
              <a:lnSpc>
                <a:spcPts val="4000"/>
              </a:lnSpc>
            </a:pPr>
            <a:r>
              <a:rPr lang="ca-E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Std" pitchFamily="34" charset="0"/>
              </a:rPr>
              <a:t>Consell Comarcal </a:t>
            </a:r>
          </a:p>
          <a:p>
            <a:pPr>
              <a:lnSpc>
                <a:spcPts val="4000"/>
              </a:lnSpc>
            </a:pPr>
            <a:r>
              <a:rPr lang="ca-E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Std" pitchFamily="34" charset="0"/>
              </a:rPr>
              <a:t>del Maresme 2015 </a:t>
            </a:r>
            <a:endParaRPr lang="ca-ES" sz="4000" b="1" dirty="0">
              <a:solidFill>
                <a:schemeClr val="tx1">
                  <a:lumMod val="65000"/>
                  <a:lumOff val="35000"/>
                </a:schemeClr>
              </a:solidFill>
              <a:latin typeface="News Gothic St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23728" y="3018438"/>
            <a:ext cx="648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Desembre 2014</a:t>
            </a:r>
            <a:endParaRPr lang="ca-E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3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249</Words>
  <Application>Microsoft Office PowerPoint</Application>
  <PresentationFormat>Presentación en pantalla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monica.marcet</dc:creator>
  <cp:lastModifiedBy>Portàtil</cp:lastModifiedBy>
  <cp:revision>114</cp:revision>
  <cp:lastPrinted>2014-12-16T13:20:46Z</cp:lastPrinted>
  <dcterms:created xsi:type="dcterms:W3CDTF">2012-12-17T13:06:24Z</dcterms:created>
  <dcterms:modified xsi:type="dcterms:W3CDTF">2014-12-16T17:40:58Z</dcterms:modified>
</cp:coreProperties>
</file>